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Lst>
  <p:notesMasterIdLst>
    <p:notesMasterId r:id="rId25"/>
  </p:notesMasterIdLst>
  <p:sldIdLst>
    <p:sldId id="256" r:id="rId5"/>
    <p:sldId id="269" r:id="rId6"/>
    <p:sldId id="257" r:id="rId7"/>
    <p:sldId id="258" r:id="rId8"/>
    <p:sldId id="259" r:id="rId9"/>
    <p:sldId id="260" r:id="rId10"/>
    <p:sldId id="261" r:id="rId11"/>
    <p:sldId id="632" r:id="rId12"/>
    <p:sldId id="633" r:id="rId13"/>
    <p:sldId id="634" r:id="rId14"/>
    <p:sldId id="278" r:id="rId15"/>
    <p:sldId id="636" r:id="rId16"/>
    <p:sldId id="637" r:id="rId17"/>
    <p:sldId id="638" r:id="rId18"/>
    <p:sldId id="641" r:id="rId19"/>
    <p:sldId id="640" r:id="rId20"/>
    <p:sldId id="693" r:id="rId21"/>
    <p:sldId id="276" r:id="rId22"/>
    <p:sldId id="277" r:id="rId23"/>
    <p:sldId id="264"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5249" autoAdjust="0"/>
  </p:normalViewPr>
  <p:slideViewPr>
    <p:cSldViewPr snapToGrid="0">
      <p:cViewPr varScale="1">
        <p:scale>
          <a:sx n="48" d="100"/>
          <a:sy n="48" d="100"/>
        </p:scale>
        <p:origin x="136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909EE3-C508-48AE-9857-3F2936CE4240}" type="datetimeFigureOut">
              <a:rPr lang="en-GB" smtClean="0"/>
              <a:t>08/09/2026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F15AD5-FC74-4646-9B09-122DC9BC6F61}" type="slidenum">
              <a:rPr lang="en-GB" smtClean="0"/>
              <a:t>‹#›</a:t>
            </a:fld>
            <a:endParaRPr lang="en-GB"/>
          </a:p>
        </p:txBody>
      </p:sp>
    </p:spTree>
    <p:extLst>
      <p:ext uri="{BB962C8B-B14F-4D97-AF65-F5344CB8AC3E}">
        <p14:creationId xmlns:p14="http://schemas.microsoft.com/office/powerpoint/2010/main" val="1112451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Welcome everyone, and thank you for coming. Today is about giving you a simple picture of how we develop early mathematical understanding in EYFS and, most importantly, how you can support this at home.</a:t>
            </a:r>
          </a:p>
          <a:p>
            <a:endParaRPr/>
          </a:p>
          <a:p>
            <a:r>
              <a:t>We want maths to feel enjoyable, practical and part of everyday life. You do not need to sit down and teach formal maths lessons at home — everyday conversations, routines and play provide wonderful opportunities.</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workshop is an introduction to the maths approach we use in EYFS.</a:t>
            </a:r>
          </a:p>
          <a:p>
            <a:endParaRPr/>
          </a:p>
          <a:p>
            <a:r>
              <a:t>We will look at what we mean by mastery, why we use practical resources and representations, and some of the key ideas your children are developing, including subitising, counting, composition of number and the use of five and ten frames.</a:t>
            </a:r>
          </a:p>
          <a:p>
            <a:endParaRPr/>
          </a:p>
          <a:p>
            <a:r>
              <a:t>The main message is that confident mathematical thinkers are built through lots of meaningful experiences and talk.</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quote captures an important principle for early years: children are naturally curious and motivated to learn, but they need positive relationships and enabling environments to help that learning happen.</a:t>
            </a:r>
          </a:p>
          <a:p>
            <a:endParaRPr/>
          </a:p>
          <a:p>
            <a:r>
              <a:t>In maths, this means giving children time to explore, notice, predict, explain and try things out. Our role is to provide the experiences and language that help children make sense of the mathematical ideas they encounter.</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Our school belief is that everyone can do </a:t>
            </a:r>
            <a:r>
              <a:rPr dirty="0" err="1"/>
              <a:t>maths</a:t>
            </a:r>
            <a:r>
              <a:rPr dirty="0"/>
              <a:t>. We want children to develop deep understanding rather than simply </a:t>
            </a:r>
            <a:r>
              <a:rPr dirty="0" err="1"/>
              <a:t>memorising</a:t>
            </a:r>
            <a:r>
              <a:rPr dirty="0"/>
              <a:t> procedures.</a:t>
            </a:r>
          </a:p>
          <a:p>
            <a:endParaRPr dirty="0"/>
          </a:p>
          <a:p>
            <a:r>
              <a:rPr dirty="0"/>
              <a:t>For young children, confidence and resilience are particularly important. We want them to have a go, make mistakes, explain their thinking and understand that there can be different ways to solve a problem.</a:t>
            </a:r>
          </a:p>
          <a:p>
            <a:endParaRPr dirty="0"/>
          </a:p>
          <a:p>
            <a:r>
              <a:rPr dirty="0"/>
              <a:t>This is also why we make </a:t>
            </a:r>
            <a:r>
              <a:rPr dirty="0" err="1"/>
              <a:t>maths</a:t>
            </a:r>
            <a:r>
              <a:rPr dirty="0"/>
              <a:t> meaningful and connect it to children's wider learning and everyday experiences.</a:t>
            </a:r>
            <a:endParaRPr lang="en-GB" dirty="0"/>
          </a:p>
          <a:p>
            <a:endParaRPr lang="en-GB" dirty="0"/>
          </a:p>
          <a:p>
            <a:r>
              <a:rPr lang="en-GB" dirty="0"/>
              <a:t>The diagram on this slide shows what we mean by </a:t>
            </a:r>
            <a:r>
              <a:rPr lang="en-GB" b="1" dirty="0"/>
              <a:t>teaching for mastery </a:t>
            </a:r>
            <a:r>
              <a:rPr lang="en-GB" b="0" dirty="0"/>
              <a:t>and what is known </a:t>
            </a:r>
            <a:r>
              <a:rPr lang="en-GB" b="1" dirty="0"/>
              <a:t>as ‘The five big ideas’</a:t>
            </a:r>
            <a:r>
              <a:rPr lang="en-GB" dirty="0"/>
              <a:t>. It can look quite complicated, but the simple idea is that we want children to develop a really secure understanding of a mathematical idea before moving on.</a:t>
            </a:r>
          </a:p>
          <a:p>
            <a:r>
              <a:rPr lang="en-GB" dirty="0"/>
              <a:t>We don't want children simply to memorise a number fact or learn a method because they have seen it before. Instead, we give them lots of opportunities to explore the same idea in different ways — using real objects, pictures, their fingers, practical resources and mathematical language.</a:t>
            </a:r>
          </a:p>
          <a:p>
            <a:endParaRPr lang="en-GB" dirty="0"/>
          </a:p>
          <a:p>
            <a:r>
              <a:rPr lang="en-GB" dirty="0"/>
              <a:t>Some children need more time and practice with an idea, while others are ready to make connections and use it in a new way. That's absolutely fine. </a:t>
            </a:r>
            <a:r>
              <a:rPr lang="en-GB" b="1" dirty="0"/>
              <a:t>Mastery doesn't mean that every child does the exact same thing at exactly the same time.</a:t>
            </a:r>
            <a:r>
              <a:rPr lang="en-GB" dirty="0"/>
              <a:t> It means that we make sure children have the scaffolding in place to enable them to make connections and develop the understanding they need before building on it.</a:t>
            </a:r>
          </a:p>
          <a:p>
            <a:endParaRPr lang="en-GB" dirty="0"/>
          </a:p>
          <a:p>
            <a:r>
              <a:rPr lang="en-GB" dirty="0"/>
              <a:t>For example, when learning about the number 5, we don't just want a child to recognise the numeral '5'. We want them to understand that five means a quantity, recognise five in different arrangements, know that five can be made in different ways, and be able to talk about what they notice.</a:t>
            </a:r>
          </a:p>
          <a:p>
            <a:r>
              <a:rPr lang="en-GB" dirty="0"/>
              <a:t>So, when you see your child playing with counters, using their fingers, looking at a five-frame or talking about how many objects there are, these are all important parts of developing that deeper mathematical understanding.</a:t>
            </a:r>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GB" dirty="0"/>
              <a:t>This slide shows the </a:t>
            </a:r>
            <a:r>
              <a:rPr lang="en-GB" b="1" dirty="0"/>
              <a:t>Concrete, Pictorial and Abstract approach</a:t>
            </a:r>
            <a:r>
              <a:rPr lang="en-GB" dirty="0"/>
              <a:t>, often called CPA.</a:t>
            </a:r>
          </a:p>
          <a:p>
            <a:r>
              <a:rPr lang="en-GB" dirty="0"/>
              <a:t>It sounds quite technical, but the idea is actually very simple: </a:t>
            </a:r>
            <a:r>
              <a:rPr lang="en-GB" b="1" dirty="0"/>
              <a:t>children need to experience maths before they can fully understand and use the symbols that represent it.</a:t>
            </a:r>
          </a:p>
          <a:p>
            <a:endParaRPr lang="en-GB" dirty="0"/>
          </a:p>
          <a:p>
            <a:r>
              <a:rPr lang="en-GB" b="1" dirty="0"/>
              <a:t>Concrete</a:t>
            </a:r>
            <a:r>
              <a:rPr lang="en-GB" dirty="0"/>
              <a:t> means children are able to physically do the maths. They might use counters, cubes, Numicon, their fingers, objects from the environment or even toys. For example, if we are exploring the number 5, children might physically collect five objects and move them around to see what happens.</a:t>
            </a:r>
          </a:p>
          <a:p>
            <a:endParaRPr lang="en-GB" dirty="0"/>
          </a:p>
          <a:p>
            <a:r>
              <a:rPr lang="en-GB" b="1" dirty="0"/>
              <a:t>Pictorial</a:t>
            </a:r>
            <a:r>
              <a:rPr lang="en-GB" dirty="0"/>
              <a:t> means we then help children represent what they have experienced. They might use dots, drawings, a five-frame or another visual representation. This helps them begin to hold the mathematical idea in their heads rather than always needing the physical objects.</a:t>
            </a:r>
          </a:p>
          <a:p>
            <a:endParaRPr lang="en-GB" dirty="0"/>
          </a:p>
          <a:p>
            <a:r>
              <a:rPr lang="en-GB" b="1" dirty="0"/>
              <a:t>Abstract</a:t>
            </a:r>
            <a:r>
              <a:rPr lang="en-GB" dirty="0"/>
              <a:t> is when children begin to use the mathematical symbols and language we associate with maths — for example, recognising the numeral 5 or eventually recording a calculation.</a:t>
            </a:r>
          </a:p>
          <a:p>
            <a:endParaRPr lang="en-GB" dirty="0"/>
          </a:p>
          <a:p>
            <a:r>
              <a:rPr lang="en-GB" dirty="0"/>
              <a:t>It's important to say that these aren't three separate stages that every child moves through in a straight line. Children will move between them depending on what they are learning and how secure their understanding is. Even when children appear to be working at the 'abstract' level, we can go back to concrete resources or pictures if that helps them understand something more deeply.</a:t>
            </a:r>
          </a:p>
          <a:p>
            <a:endParaRPr dirty="0"/>
          </a:p>
          <a:p>
            <a:r>
              <a:rPr dirty="0"/>
              <a:t>We are looking for understanding, flexibility and the ability to make connections.</a:t>
            </a:r>
            <a:endParaRPr lang="en-GB" dirty="0"/>
          </a:p>
          <a:p>
            <a:endParaRPr lang="en-GB" dirty="0"/>
          </a:p>
          <a:p>
            <a:r>
              <a:rPr lang="en-GB" b="1" dirty="0"/>
              <a:t>The importance of language</a:t>
            </a:r>
          </a:p>
          <a:p>
            <a:endParaRPr lang="en-GB" b="1" dirty="0"/>
          </a:p>
          <a:p>
            <a:r>
              <a:rPr lang="en-GB" dirty="0"/>
              <a:t>We use </a:t>
            </a:r>
            <a:r>
              <a:rPr lang="en-GB" b="1" dirty="0"/>
              <a:t>stem sentences</a:t>
            </a:r>
            <a:r>
              <a:rPr lang="en-GB" dirty="0"/>
              <a:t> to help children understand the maths, organise their thinking and share their ideas, reducing cognitive load.</a:t>
            </a:r>
          </a:p>
          <a:p>
            <a:r>
              <a:rPr lang="en-GB" dirty="0"/>
              <a:t>We also use </a:t>
            </a:r>
            <a:r>
              <a:rPr lang="en-GB" b="1" dirty="0"/>
              <a:t>gestures alongside language</a:t>
            </a:r>
            <a:r>
              <a:rPr lang="en-GB" dirty="0"/>
              <a:t> to support understanding. Children use these gestures to make connections between different mathematical concepts and link their mathematical learning to wider areas of the curriculum.</a:t>
            </a:r>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GB" dirty="0"/>
              <a:t>This link will take you to our school website.  If you click ‘</a:t>
            </a:r>
            <a:r>
              <a:rPr lang="en-GB" b="1" dirty="0"/>
              <a:t>curriculum’</a:t>
            </a:r>
            <a:r>
              <a:rPr lang="en-GB" dirty="0"/>
              <a:t> and then ‘</a:t>
            </a:r>
            <a:r>
              <a:rPr lang="en-GB" b="1" dirty="0"/>
              <a:t>maths’,</a:t>
            </a:r>
            <a:r>
              <a:rPr lang="en-GB" b="0" dirty="0"/>
              <a:t> you will be able to find our Maths progression documents so that you can see what the focus of your child’s learning will be over the course of the year. M</a:t>
            </a:r>
            <a:r>
              <a:rPr lang="en-GB" dirty="0"/>
              <a:t>athematical development is cumulative. Children need secure foundations before they can confidently build the next idea.  You will see that we revisit important concepts regularly, giving children opportunities to practise them in different contexts and make connections.</a:t>
            </a:r>
          </a:p>
          <a:p>
            <a:endParaRPr lang="en-GB" dirty="0"/>
          </a:p>
          <a:p>
            <a:r>
              <a:rPr lang="en-GB" b="0" dirty="0"/>
              <a:t>There are other supporting materials that you might find useful during your time with us at St John and St Francis.</a:t>
            </a:r>
          </a:p>
          <a:p>
            <a:endParaRPr lang="en-GB" b="0" dirty="0"/>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GB" b="1" dirty="0"/>
              <a:t>Subitising</a:t>
            </a:r>
            <a:r>
              <a:rPr lang="en-GB" dirty="0"/>
              <a:t> is the super power that you never knew you had. </a:t>
            </a:r>
            <a:r>
              <a:rPr lang="en-GB" b="1" dirty="0"/>
              <a:t>Early subitising begins from birth.</a:t>
            </a:r>
            <a:r>
              <a:rPr lang="en-GB" dirty="0"/>
              <a:t> Babies are naturally drawn to faces and can notice and recognise features such as </a:t>
            </a:r>
            <a:r>
              <a:rPr lang="en-GB" b="1" dirty="0"/>
              <a:t>two eyes, two ears and one nose</a:t>
            </a:r>
            <a:r>
              <a:rPr lang="en-GB" dirty="0"/>
              <a:t>. Through looking closely at faces, babies begin to develop an awareness of </a:t>
            </a:r>
            <a:r>
              <a:rPr lang="en-GB" b="1" dirty="0"/>
              <a:t>small quantities and patterns</a:t>
            </a:r>
            <a:r>
              <a:rPr lang="en-GB" dirty="0"/>
              <a:t>.</a:t>
            </a:r>
          </a:p>
          <a:p>
            <a:endParaRPr lang="en-GB" dirty="0"/>
          </a:p>
          <a:p>
            <a:r>
              <a:rPr lang="en-GB" dirty="0"/>
              <a:t>We continue to develop this skill through </a:t>
            </a:r>
            <a:r>
              <a:rPr lang="en-GB" b="1" dirty="0"/>
              <a:t>dots, fingers, objects and familiar patterns</a:t>
            </a:r>
            <a:r>
              <a:rPr lang="en-GB" dirty="0"/>
              <a:t>, helping children to build a strong sense of number and recognise quantities quickly.  </a:t>
            </a:r>
            <a:r>
              <a:rPr lang="en-GB" b="1" i="1" dirty="0"/>
              <a:t>“Say the amount, do not count!”</a:t>
            </a:r>
          </a:p>
          <a:p>
            <a:r>
              <a:rPr lang="en-GB" b="1" dirty="0"/>
              <a:t>Subitising is an important foundation for developing fluency in later mathematics</a:t>
            </a:r>
            <a:r>
              <a:rPr lang="en-GB" dirty="0"/>
              <a:t>, as it helps children recognise numbers, see relationships between quantities and make connections without always relying on counting.</a:t>
            </a:r>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b="1" dirty="0"/>
              <a:t>Mastering Number and </a:t>
            </a:r>
            <a:r>
              <a:rPr lang="en-GB" b="1" dirty="0" err="1"/>
              <a:t>Numberblocks</a:t>
            </a:r>
            <a:endParaRPr lang="en-GB" b="1" dirty="0"/>
          </a:p>
          <a:p>
            <a:endParaRPr lang="en-GB" b="1" dirty="0"/>
          </a:p>
          <a:p>
            <a:r>
              <a:rPr lang="en-GB" dirty="0"/>
              <a:t>We use </a:t>
            </a:r>
            <a:r>
              <a:rPr lang="en-GB" b="1" dirty="0"/>
              <a:t>Mastering Number</a:t>
            </a:r>
            <a:r>
              <a:rPr lang="en-GB" dirty="0"/>
              <a:t> to develop children’s understanding of number through short, regular and playful activities. </a:t>
            </a:r>
            <a:r>
              <a:rPr lang="en-GB" b="1" dirty="0" err="1"/>
              <a:t>Numberblocks</a:t>
            </a:r>
            <a:r>
              <a:rPr lang="en-GB" dirty="0"/>
              <a:t>, developed with mathematics educator </a:t>
            </a:r>
            <a:r>
              <a:rPr lang="en-GB" b="1" dirty="0"/>
              <a:t>Debbie Morgan</a:t>
            </a:r>
            <a:r>
              <a:rPr lang="en-GB" dirty="0"/>
              <a:t> and other leading maths educators and experts, supports this approach by bringing numbers to life.</a:t>
            </a:r>
          </a:p>
          <a:p>
            <a:r>
              <a:rPr lang="en-GB" dirty="0"/>
              <a:t>Children learn to </a:t>
            </a:r>
            <a:r>
              <a:rPr lang="en-GB" b="1" dirty="0"/>
              <a:t>see, hear and talk about number relationships</a:t>
            </a:r>
            <a:r>
              <a:rPr lang="en-GB" dirty="0"/>
              <a:t>, helping them understand how numbers are made up of smaller parts and connect to one another.</a:t>
            </a:r>
          </a:p>
          <a:p>
            <a:r>
              <a:rPr lang="en-GB" dirty="0"/>
              <a:t>Together, these experiences build a </a:t>
            </a:r>
            <a:r>
              <a:rPr lang="en-GB" b="1" dirty="0"/>
              <a:t>secure sense of number</a:t>
            </a:r>
            <a:r>
              <a:rPr lang="en-GB" dirty="0"/>
              <a:t>, providing a strong foundation for later mathematical fluency, reasoning and problem-solving.</a:t>
            </a:r>
          </a:p>
          <a:p>
            <a:endParaRPr dirty="0"/>
          </a:p>
        </p:txBody>
      </p:sp>
      <p:sp>
        <p:nvSpPr>
          <p:cNvPr id="4" name="Slide Number Placeholder 3"/>
          <p:cNvSpPr>
            <a:spLocks noGrp="1"/>
          </p:cNvSpPr>
          <p:nvPr>
            <p:ph type="sldNum" sz="quarter" idx="10"/>
          </p:nvPr>
        </p:nvSpPr>
        <p:spPr/>
        <p:txBody>
          <a:bodyPr/>
          <a:lstStyle/>
          <a:p>
            <a:fld id="{4BE909DB-13D6-45F7-9022-56565D11BD24}" type="slidenum">
              <a:rPr lang="en-GB" smtClean="0"/>
              <a:t>8</a:t>
            </a:fld>
            <a:endParaRPr lang="en-GB" dirty="0"/>
          </a:p>
        </p:txBody>
      </p:sp>
    </p:spTree>
    <p:extLst>
      <p:ext uri="{BB962C8B-B14F-4D97-AF65-F5344CB8AC3E}">
        <p14:creationId xmlns:p14="http://schemas.microsoft.com/office/powerpoint/2010/main" val="18386218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t>Here we are developing children's recognition of small quantities using dots, fingers and five frames.</a:t>
            </a:r>
          </a:p>
          <a:p>
            <a:endParaRPr/>
          </a:p>
          <a:p>
            <a:r>
              <a:t>The key is not speed for its own sake. We want children to notice the quantity and explain what they saw.</a:t>
            </a:r>
          </a:p>
          <a:p>
            <a:endParaRPr/>
          </a:p>
          <a:p>
            <a:r>
              <a:t>For example, if a child sees five fingers, we can talk about how they know it is five and how the five are organised. This helps children connect different representations of the same number.</a:t>
            </a:r>
          </a:p>
        </p:txBody>
      </p:sp>
      <p:sp>
        <p:nvSpPr>
          <p:cNvPr id="4" name="Slide Number Placeholder 3"/>
          <p:cNvSpPr>
            <a:spLocks noGrp="1"/>
          </p:cNvSpPr>
          <p:nvPr>
            <p:ph type="sldNum" sz="quarter" idx="10"/>
          </p:nvPr>
        </p:nvSpPr>
        <p:spPr/>
        <p:txBody>
          <a:bodyPr/>
          <a:lstStyle/>
          <a:p>
            <a:fld id="{4BE909DB-13D6-45F7-9022-56565D11BD24}" type="slidenum">
              <a:rPr lang="en-GB" smtClean="0"/>
              <a:t>9</a:t>
            </a:fld>
            <a:endParaRPr lang="en-GB" dirty="0"/>
          </a:p>
        </p:txBody>
      </p:sp>
    </p:spTree>
    <p:extLst>
      <p:ext uri="{BB962C8B-B14F-4D97-AF65-F5344CB8AC3E}">
        <p14:creationId xmlns:p14="http://schemas.microsoft.com/office/powerpoint/2010/main" val="78262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This activity focuses on </a:t>
            </a:r>
            <a:r>
              <a:rPr dirty="0" err="1"/>
              <a:t>recognising</a:t>
            </a:r>
            <a:r>
              <a:rPr dirty="0"/>
              <a:t> and saying numbers.</a:t>
            </a:r>
          </a:p>
          <a:p>
            <a:endParaRPr dirty="0"/>
          </a:p>
          <a:p>
            <a:r>
              <a:rPr dirty="0"/>
              <a:t>As children develop, we want them to connect the spoken number name, the written numeral and the quantity it represents.</a:t>
            </a:r>
          </a:p>
          <a:p>
            <a:endParaRPr dirty="0"/>
          </a:p>
          <a:p>
            <a:r>
              <a:rPr dirty="0"/>
              <a:t>If you </a:t>
            </a:r>
            <a:r>
              <a:rPr dirty="0" err="1"/>
              <a:t>practise</a:t>
            </a:r>
            <a:r>
              <a:rPr dirty="0"/>
              <a:t> numbers at home, try to connect the numeral to real quantities rather than just asking children to recite the counting sequence. For example, 'Can you find 4 spoons?' or 'Can you give me 3 blocks?'</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 playful opportunity to practise recognising quantities and thinking about number.</a:t>
            </a:r>
          </a:p>
          <a:p>
            <a:endParaRPr/>
          </a:p>
          <a:p>
            <a:r>
              <a:t>Games are particularly powerful because children get repeated practice without it feeling like formal work. Encourage children to explain how they know rather than immediately correcting them.</a:t>
            </a:r>
          </a:p>
          <a:p>
            <a:endParaRPr/>
          </a:p>
          <a:p>
            <a:r>
              <a:t>If they make a mistake, asking 'How could we check?' is often more useful than simply giving them the answer.</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These activities continue to develop children's understanding of number and quantity.</a:t>
            </a:r>
          </a:p>
          <a:p>
            <a:endParaRPr/>
          </a:p>
          <a:p>
            <a:r>
              <a:t>We want children to build connections between seeing a quantity, saying its number name, representing it and comparing it with other quantities.</a:t>
            </a:r>
          </a:p>
          <a:p>
            <a:endParaRPr/>
          </a:p>
          <a:p>
            <a:r>
              <a:t>At home, simple questions such as 'Which has more?', 'How do you know?' and 'What would happen if we added one?' can build this thinking during ordinary play.</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This is another example of how we develop mathematical thinking through representation and discussion.</a:t>
            </a:r>
          </a:p>
          <a:p>
            <a:endParaRPr dirty="0"/>
          </a:p>
          <a:p>
            <a:r>
              <a:rPr dirty="0"/>
              <a:t>Rather than focusing only on getting the correct answer, we encourage children to notice relationships and explain their reasoning.</a:t>
            </a:r>
          </a:p>
          <a:p>
            <a:endParaRPr dirty="0"/>
          </a:p>
          <a:p>
            <a:r>
              <a:rPr dirty="0"/>
              <a:t>You might hear us asking questions such as 'What do you notice?', 'How do you know?', or 'Can you find another way?' These questions help children become independent mathematical thinkers.</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Here we are using a visual representation to support children's understanding of number.</a:t>
            </a:r>
          </a:p>
          <a:p>
            <a:endParaRPr dirty="0"/>
          </a:p>
          <a:p>
            <a:r>
              <a:rPr dirty="0"/>
              <a:t>The aim is for children to see that numbers are made up of parts and that those parts can be composed and recomposed in different ways.</a:t>
            </a:r>
          </a:p>
          <a:p>
            <a:endParaRPr dirty="0"/>
          </a:p>
          <a:p>
            <a:r>
              <a:rPr dirty="0"/>
              <a:t>This is an important foundation for later addition, subtraction and calculation.</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activity asks children to look carefully at a picture and identify a quantity within it.</a:t>
            </a:r>
          </a:p>
          <a:p>
            <a:endParaRPr lang="en-GB" dirty="0"/>
          </a:p>
          <a:p>
            <a:r>
              <a:rPr lang="en-GB" dirty="0"/>
              <a:t>It is a lovely example of maths being embedded in observation and conversation. We can encourage children to notice groups, count to check and explain what they see.</a:t>
            </a:r>
          </a:p>
          <a:p>
            <a:endParaRPr lang="en-GB" dirty="0"/>
          </a:p>
          <a:p>
            <a:r>
              <a:rPr lang="en-GB" dirty="0"/>
              <a:t>At home, you can do the same with pictures in books, objects in a room, the dinner table or things you see outside.</a:t>
            </a:r>
          </a:p>
          <a:p>
            <a:endParaRPr dirty="0"/>
          </a:p>
        </p:txBody>
      </p:sp>
      <p:sp>
        <p:nvSpPr>
          <p:cNvPr id="4" name="Slide Number Placeholder 3"/>
          <p:cNvSpPr>
            <a:spLocks noGrp="1"/>
          </p:cNvSpPr>
          <p:nvPr>
            <p:ph type="sldNum" sz="quarter" idx="10"/>
          </p:nvPr>
        </p:nvSpPr>
        <p:spPr/>
        <p:txBody>
          <a:bodyPr/>
          <a:lstStyle/>
          <a:p>
            <a:fld id="{33DBD471-B5D7-408A-99D5-13B95BAEB81F}" type="slidenum">
              <a:rPr lang="en-GB" smtClean="0"/>
              <a:t>17</a:t>
            </a:fld>
            <a:endParaRPr lang="en-GB"/>
          </a:p>
        </p:txBody>
      </p:sp>
    </p:spTree>
    <p:extLst>
      <p:ext uri="{BB962C8B-B14F-4D97-AF65-F5344CB8AC3E}">
        <p14:creationId xmlns:p14="http://schemas.microsoft.com/office/powerpoint/2010/main" val="37437327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Five frames and ten frames are useful visual tools for developing number sense.</a:t>
            </a:r>
          </a:p>
          <a:p>
            <a:endParaRPr lang="en-GB" dirty="0"/>
          </a:p>
          <a:p>
            <a:r>
              <a:rPr lang="en-GB" dirty="0"/>
              <a:t>They help children see quantities in an organised way rather than as a collection of individual objects. This supports ideas such as 'one more', 'one less', numbers that make five and numbers that make ten.</a:t>
            </a:r>
          </a:p>
          <a:p>
            <a:endParaRPr lang="en-GB" dirty="0"/>
          </a:p>
          <a:p>
            <a:r>
              <a:rPr lang="en-GB" dirty="0"/>
              <a:t>When using a frame, give children time to talk about what they notice rather than turning it into a test.  Don’t forget that there may possibly be some empty spaces or empty cells.  Talking about what is there, but also what is not there, will help your child develop their understanding of composition of number.  For example, knowing that there are 2 counters and 3 empty spaces but knowing that there are 5 spaces altogether will help your child to make sense of later mathematical equations such as 2+3=5 and 3+2=5 but also 5-2=3 and 5-3=2.</a:t>
            </a:r>
          </a:p>
          <a:p>
            <a:endParaRPr lang="en-GB" dirty="0"/>
          </a:p>
        </p:txBody>
      </p:sp>
      <p:sp>
        <p:nvSpPr>
          <p:cNvPr id="4" name="Slide Number Placeholder 3"/>
          <p:cNvSpPr>
            <a:spLocks noGrp="1"/>
          </p:cNvSpPr>
          <p:nvPr>
            <p:ph type="sldNum" sz="quarter" idx="5"/>
          </p:nvPr>
        </p:nvSpPr>
        <p:spPr/>
        <p:txBody>
          <a:bodyPr/>
          <a:lstStyle/>
          <a:p>
            <a:fld id="{9BF15AD5-FC74-4646-9B09-122DC9BC6F61}" type="slidenum">
              <a:rPr lang="en-GB" smtClean="0"/>
              <a:t>18</a:t>
            </a:fld>
            <a:endParaRPr lang="en-GB"/>
          </a:p>
        </p:txBody>
      </p:sp>
    </p:spTree>
    <p:extLst>
      <p:ext uri="{BB962C8B-B14F-4D97-AF65-F5344CB8AC3E}">
        <p14:creationId xmlns:p14="http://schemas.microsoft.com/office/powerpoint/2010/main" val="14543915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Hungarian tens frame (or five frame when one half is used) is another way of representing number in an organised structure.  This is often easier for children as it portrays a regular die pattern which they may be familiar with through playing games at home.</a:t>
            </a:r>
          </a:p>
          <a:p>
            <a:endParaRPr lang="en-GB" dirty="0"/>
          </a:p>
          <a:p>
            <a:r>
              <a:rPr lang="en-GB" dirty="0"/>
              <a:t>The purpose of these representations is to help children see the structure of numbers and the relationships between them. We are building understanding that will support children's later work with addition, subtraction, place value and calculation.</a:t>
            </a:r>
          </a:p>
          <a:p>
            <a:endParaRPr lang="en-GB" dirty="0"/>
          </a:p>
          <a:p>
            <a:r>
              <a:rPr lang="en-GB" dirty="0"/>
              <a:t>The most important thing for parents is to give children opportunities to see, talk about and play with quantities.</a:t>
            </a:r>
          </a:p>
          <a:p>
            <a:endParaRPr lang="en-GB" dirty="0"/>
          </a:p>
        </p:txBody>
      </p:sp>
      <p:sp>
        <p:nvSpPr>
          <p:cNvPr id="4" name="Slide Number Placeholder 3"/>
          <p:cNvSpPr>
            <a:spLocks noGrp="1"/>
          </p:cNvSpPr>
          <p:nvPr>
            <p:ph type="sldNum" sz="quarter" idx="5"/>
          </p:nvPr>
        </p:nvSpPr>
        <p:spPr/>
        <p:txBody>
          <a:bodyPr/>
          <a:lstStyle/>
          <a:p>
            <a:fld id="{9BF15AD5-FC74-4646-9B09-122DC9BC6F61}" type="slidenum">
              <a:rPr lang="en-GB" smtClean="0"/>
              <a:t>19</a:t>
            </a:fld>
            <a:endParaRPr lang="en-GB"/>
          </a:p>
        </p:txBody>
      </p:sp>
    </p:spTree>
    <p:extLst>
      <p:ext uri="{BB962C8B-B14F-4D97-AF65-F5344CB8AC3E}">
        <p14:creationId xmlns:p14="http://schemas.microsoft.com/office/powerpoint/2010/main" val="32792962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Part-whole models</a:t>
            </a:r>
          </a:p>
          <a:p>
            <a:r>
              <a:rPr lang="en-GB" dirty="0"/>
              <a:t>A </a:t>
            </a:r>
            <a:r>
              <a:rPr lang="en-GB" b="1" dirty="0"/>
              <a:t>part-whole model</a:t>
            </a:r>
            <a:r>
              <a:rPr lang="en-GB" dirty="0"/>
              <a:t> helps children understand that a number can be made up of </a:t>
            </a:r>
            <a:r>
              <a:rPr lang="en-GB" b="1" dirty="0"/>
              <a:t>smaller parts</a:t>
            </a:r>
            <a:r>
              <a:rPr lang="en-GB" dirty="0"/>
              <a:t>.</a:t>
            </a:r>
          </a:p>
          <a:p>
            <a:r>
              <a:rPr lang="en-GB" dirty="0"/>
              <a:t>For example, </a:t>
            </a:r>
            <a:r>
              <a:rPr lang="en-GB" b="1" dirty="0"/>
              <a:t>5</a:t>
            </a:r>
            <a:r>
              <a:rPr lang="en-GB" dirty="0"/>
              <a:t> can be made from </a:t>
            </a:r>
            <a:r>
              <a:rPr lang="en-GB" b="1" dirty="0"/>
              <a:t>3 and 2</a:t>
            </a:r>
            <a:r>
              <a:rPr lang="en-GB" dirty="0"/>
              <a:t>, or </a:t>
            </a:r>
            <a:r>
              <a:rPr lang="en-GB" b="1" dirty="0"/>
              <a:t>4 and 1</a:t>
            </a:r>
            <a:r>
              <a:rPr lang="en-GB" dirty="0"/>
              <a:t>. The whole is 5, and the parts are the numbers that make it </a:t>
            </a:r>
            <a:r>
              <a:rPr lang="en-GB"/>
              <a:t>up.</a:t>
            </a:r>
          </a:p>
          <a:p>
            <a:endParaRPr lang="en-GB" dirty="0"/>
          </a:p>
          <a:p>
            <a:r>
              <a:rPr lang="en-GB" dirty="0"/>
              <a:t>Using objects, fingers, images and part-whole models helps children see these relationships, rather than simply memorising number facts. This develops a strong understanding of number and provides an important foundation for </a:t>
            </a:r>
            <a:r>
              <a:rPr lang="en-GB" b="1" dirty="0"/>
              <a:t>addition and subtraction</a:t>
            </a:r>
            <a:r>
              <a:rPr lang="en-GB" dirty="0"/>
              <a:t>.</a:t>
            </a:r>
          </a:p>
          <a:p>
            <a:endParaRPr lang="en-GB" dirty="0"/>
          </a:p>
        </p:txBody>
      </p:sp>
      <p:sp>
        <p:nvSpPr>
          <p:cNvPr id="4" name="Slide Number Placeholder 3"/>
          <p:cNvSpPr>
            <a:spLocks noGrp="1"/>
          </p:cNvSpPr>
          <p:nvPr>
            <p:ph type="sldNum" sz="quarter" idx="5"/>
          </p:nvPr>
        </p:nvSpPr>
        <p:spPr/>
        <p:txBody>
          <a:bodyPr/>
          <a:lstStyle/>
          <a:p>
            <a:fld id="{9BF15AD5-FC74-4646-9B09-122DC9BC6F61}" type="slidenum">
              <a:rPr lang="en-GB" smtClean="0"/>
              <a:t>20</a:t>
            </a:fld>
            <a:endParaRPr lang="en-GB"/>
          </a:p>
        </p:txBody>
      </p:sp>
    </p:spTree>
    <p:extLst>
      <p:ext uri="{BB962C8B-B14F-4D97-AF65-F5344CB8AC3E}">
        <p14:creationId xmlns:p14="http://schemas.microsoft.com/office/powerpoint/2010/main" val="32409076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D96F2-02BD-E71F-EFBD-14FECCF2D331}"/>
              </a:ext>
            </a:extLst>
          </p:cNvPr>
          <p:cNvSpPr>
            <a:spLocks noGrp="1"/>
          </p:cNvSpPr>
          <p:nvPr>
            <p:ph type="ctrTitle"/>
          </p:nvPr>
        </p:nvSpPr>
        <p:spPr>
          <a:xfrm>
            <a:off x="1524000" y="1122362"/>
            <a:ext cx="7172325" cy="3152251"/>
          </a:xfrm>
        </p:spPr>
        <p:txBody>
          <a:bodyPr anchor="b">
            <a:normAutofit/>
          </a:bodyPr>
          <a:lstStyle>
            <a:lvl1pPr algn="l">
              <a:defRPr sz="2800"/>
            </a:lvl1pPr>
          </a:lstStyle>
          <a:p>
            <a:r>
              <a:rPr lang="en-US" dirty="0"/>
              <a:t>Click to edit Master title style</a:t>
            </a:r>
          </a:p>
        </p:txBody>
      </p:sp>
      <p:sp>
        <p:nvSpPr>
          <p:cNvPr id="3" name="Subtitle 2">
            <a:extLst>
              <a:ext uri="{FF2B5EF4-FFF2-40B4-BE49-F238E27FC236}">
                <a16:creationId xmlns:a16="http://schemas.microsoft.com/office/drawing/2014/main" id="{BBE90113-E8E1-4E48-41BC-583802BFC956}"/>
              </a:ext>
            </a:extLst>
          </p:cNvPr>
          <p:cNvSpPr>
            <a:spLocks noGrp="1"/>
          </p:cNvSpPr>
          <p:nvPr>
            <p:ph type="subTitle" idx="1"/>
          </p:nvPr>
        </p:nvSpPr>
        <p:spPr>
          <a:xfrm>
            <a:off x="1524000" y="4920137"/>
            <a:ext cx="7172325" cy="1122363"/>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FFAC7EE5-BFF0-D779-4261-E239DB450A69}"/>
              </a:ext>
            </a:extLst>
          </p:cNvPr>
          <p:cNvSpPr>
            <a:spLocks noGrp="1"/>
          </p:cNvSpPr>
          <p:nvPr>
            <p:ph type="dt" sz="half" idx="10"/>
          </p:nvPr>
        </p:nvSpPr>
        <p:spPr/>
        <p:txBody>
          <a:bodyPr/>
          <a:lstStyle/>
          <a:p>
            <a:fld id="{9D0D92BC-42A9-434B-8530-ADBF4485E407}" type="datetimeFigureOut">
              <a:rPr lang="en-US" smtClean="0"/>
              <a:t>9/8/2026</a:t>
            </a:fld>
            <a:endParaRPr lang="en-US"/>
          </a:p>
        </p:txBody>
      </p:sp>
      <p:sp>
        <p:nvSpPr>
          <p:cNvPr id="5" name="Footer Placeholder 4">
            <a:extLst>
              <a:ext uri="{FF2B5EF4-FFF2-40B4-BE49-F238E27FC236}">
                <a16:creationId xmlns:a16="http://schemas.microsoft.com/office/drawing/2014/main" id="{63789492-34ED-FE24-4F29-E4C8F5497B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B0C886-7F1E-7BC1-9A9E-B24C2AC2F0F5}"/>
              </a:ext>
            </a:extLst>
          </p:cNvPr>
          <p:cNvSpPr>
            <a:spLocks noGrp="1"/>
          </p:cNvSpPr>
          <p:nvPr>
            <p:ph type="sldNum" sz="quarter" idx="12"/>
          </p:nvPr>
        </p:nvSpPr>
        <p:spPr/>
        <p:txBody>
          <a:bodyPr/>
          <a:lstStyle/>
          <a:p>
            <a:fld id="{A0289F9E-9962-4B7B-BA18-A15907CCC6BF}" type="slidenum">
              <a:rPr lang="en-US" smtClean="0"/>
              <a:t>‹#›</a:t>
            </a:fld>
            <a:endParaRPr lang="en-US"/>
          </a:p>
        </p:txBody>
      </p:sp>
      <p:cxnSp>
        <p:nvCxnSpPr>
          <p:cNvPr id="8" name="Straight Connector 7">
            <a:extLst>
              <a:ext uri="{FF2B5EF4-FFF2-40B4-BE49-F238E27FC236}">
                <a16:creationId xmlns:a16="http://schemas.microsoft.com/office/drawing/2014/main" id="{1C74AEE6-9CA7-5247-DC34-99634247DF50}"/>
              </a:ext>
            </a:extLst>
          </p:cNvPr>
          <p:cNvCxnSpPr>
            <a:cxnSpLocks/>
          </p:cNvCxnSpPr>
          <p:nvPr/>
        </p:nvCxnSpPr>
        <p:spPr>
          <a:xfrm>
            <a:off x="1638300" y="459663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6441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532FD-157B-437C-E9D5-B66E8B3B19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790A51-A7E8-7A6A-5FD0-F9B250BE41A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78C8B8-F999-7D95-435D-17CE6ACCDC87}"/>
              </a:ext>
            </a:extLst>
          </p:cNvPr>
          <p:cNvSpPr>
            <a:spLocks noGrp="1"/>
          </p:cNvSpPr>
          <p:nvPr>
            <p:ph type="dt" sz="half" idx="10"/>
          </p:nvPr>
        </p:nvSpPr>
        <p:spPr/>
        <p:txBody>
          <a:bodyPr/>
          <a:lstStyle/>
          <a:p>
            <a:fld id="{9D0D92BC-42A9-434B-8530-ADBF4485E407}" type="datetimeFigureOut">
              <a:rPr lang="en-US" smtClean="0"/>
              <a:t>9/8/2026</a:t>
            </a:fld>
            <a:endParaRPr lang="en-US"/>
          </a:p>
        </p:txBody>
      </p:sp>
      <p:sp>
        <p:nvSpPr>
          <p:cNvPr id="5" name="Footer Placeholder 4">
            <a:extLst>
              <a:ext uri="{FF2B5EF4-FFF2-40B4-BE49-F238E27FC236}">
                <a16:creationId xmlns:a16="http://schemas.microsoft.com/office/drawing/2014/main" id="{6E427265-C89C-937F-1DA3-F377F68770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6EB89E-4530-3632-3485-F481DB042ED2}"/>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750468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8056A-761D-1DBC-276A-2A46D153C03F}"/>
              </a:ext>
            </a:extLst>
          </p:cNvPr>
          <p:cNvSpPr>
            <a:spLocks noGrp="1"/>
          </p:cNvSpPr>
          <p:nvPr>
            <p:ph type="title"/>
          </p:nvPr>
        </p:nvSpPr>
        <p:spPr>
          <a:xfrm>
            <a:off x="1471613" y="1355763"/>
            <a:ext cx="6972300" cy="2255794"/>
          </a:xfrm>
        </p:spPr>
        <p:txBody>
          <a:bodyPr anchor="t">
            <a:normAutofit/>
          </a:bodyPr>
          <a:lstStyle>
            <a:lvl1pPr>
              <a:lnSpc>
                <a:spcPct val="110000"/>
              </a:lnSpc>
              <a:defRPr sz="3600"/>
            </a:lvl1pPr>
          </a:lstStyle>
          <a:p>
            <a:r>
              <a:rPr lang="en-US" dirty="0"/>
              <a:t>Click to edit Master title style</a:t>
            </a:r>
          </a:p>
        </p:txBody>
      </p:sp>
      <p:sp>
        <p:nvSpPr>
          <p:cNvPr id="3" name="Text Placeholder 2">
            <a:extLst>
              <a:ext uri="{FF2B5EF4-FFF2-40B4-BE49-F238E27FC236}">
                <a16:creationId xmlns:a16="http://schemas.microsoft.com/office/drawing/2014/main" id="{193904B3-6AC1-19D5-3EAE-2009A3B4CE65}"/>
              </a:ext>
            </a:extLst>
          </p:cNvPr>
          <p:cNvSpPr>
            <a:spLocks noGrp="1"/>
          </p:cNvSpPr>
          <p:nvPr>
            <p:ph type="body" idx="1"/>
          </p:nvPr>
        </p:nvSpPr>
        <p:spPr>
          <a:xfrm>
            <a:off x="1524000" y="4921820"/>
            <a:ext cx="5524500" cy="1150934"/>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9FA2A86D-493D-5BF6-8AA6-F1231E3BAE7D}"/>
              </a:ext>
            </a:extLst>
          </p:cNvPr>
          <p:cNvSpPr>
            <a:spLocks noGrp="1"/>
          </p:cNvSpPr>
          <p:nvPr>
            <p:ph type="dt" sz="half" idx="10"/>
          </p:nvPr>
        </p:nvSpPr>
        <p:spPr/>
        <p:txBody>
          <a:bodyPr/>
          <a:lstStyle/>
          <a:p>
            <a:fld id="{9D0D92BC-42A9-434B-8530-ADBF4485E407}" type="datetimeFigureOut">
              <a:rPr lang="en-US" smtClean="0"/>
              <a:t>9/8/2026</a:t>
            </a:fld>
            <a:endParaRPr lang="en-US"/>
          </a:p>
        </p:txBody>
      </p:sp>
      <p:sp>
        <p:nvSpPr>
          <p:cNvPr id="5" name="Footer Placeholder 4">
            <a:extLst>
              <a:ext uri="{FF2B5EF4-FFF2-40B4-BE49-F238E27FC236}">
                <a16:creationId xmlns:a16="http://schemas.microsoft.com/office/drawing/2014/main" id="{79CCCD76-6623-164A-7BFA-207AFA0576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A64312-1F20-5486-62B0-A8BB8829D6CA}"/>
              </a:ext>
            </a:extLst>
          </p:cNvPr>
          <p:cNvSpPr>
            <a:spLocks noGrp="1"/>
          </p:cNvSpPr>
          <p:nvPr>
            <p:ph type="sldNum" sz="quarter" idx="12"/>
          </p:nvPr>
        </p:nvSpPr>
        <p:spPr/>
        <p:txBody>
          <a:bodyPr/>
          <a:lstStyle/>
          <a:p>
            <a:fld id="{A0289F9E-9962-4B7B-BA18-A15907CCC6BF}" type="slidenum">
              <a:rPr lang="en-US" smtClean="0"/>
              <a:t>‹#›</a:t>
            </a:fld>
            <a:endParaRPr lang="en-US"/>
          </a:p>
        </p:txBody>
      </p:sp>
      <p:cxnSp>
        <p:nvCxnSpPr>
          <p:cNvPr id="14" name="Straight Connector 13">
            <a:extLst>
              <a:ext uri="{FF2B5EF4-FFF2-40B4-BE49-F238E27FC236}">
                <a16:creationId xmlns:a16="http://schemas.microsoft.com/office/drawing/2014/main" id="{4703F1C9-9114-4426-6F07-F7FF9CCD5FC4}"/>
              </a:ext>
            </a:extLst>
          </p:cNvPr>
          <p:cNvCxnSpPr>
            <a:cxnSpLocks/>
          </p:cNvCxnSpPr>
          <p:nvPr/>
        </p:nvCxnSpPr>
        <p:spPr>
          <a:xfrm>
            <a:off x="1638300" y="459663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5805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CFC4C-4D16-E5A8-F934-8B158F6F273C}"/>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779BDE54-F935-945D-3E4F-B659695E84DA}"/>
              </a:ext>
            </a:extLst>
          </p:cNvPr>
          <p:cNvSpPr>
            <a:spLocks noGrp="1"/>
          </p:cNvSpPr>
          <p:nvPr>
            <p:ph sz="half" idx="1"/>
          </p:nvPr>
        </p:nvSpPr>
        <p:spPr>
          <a:xfrm>
            <a:off x="952500" y="2286002"/>
            <a:ext cx="5067300" cy="389096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28F3710-E06B-05DE-937A-C92E52569E34}"/>
              </a:ext>
            </a:extLst>
          </p:cNvPr>
          <p:cNvSpPr>
            <a:spLocks noGrp="1"/>
          </p:cNvSpPr>
          <p:nvPr>
            <p:ph sz="half" idx="2"/>
          </p:nvPr>
        </p:nvSpPr>
        <p:spPr>
          <a:xfrm>
            <a:off x="6172200" y="2286001"/>
            <a:ext cx="5067300" cy="38909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F7302EFD-42D3-11C1-677E-0E478B93F7B2}"/>
              </a:ext>
            </a:extLst>
          </p:cNvPr>
          <p:cNvSpPr>
            <a:spLocks noGrp="1"/>
          </p:cNvSpPr>
          <p:nvPr>
            <p:ph type="dt" sz="half" idx="10"/>
          </p:nvPr>
        </p:nvSpPr>
        <p:spPr/>
        <p:txBody>
          <a:bodyPr/>
          <a:lstStyle/>
          <a:p>
            <a:fld id="{9D0D92BC-42A9-434B-8530-ADBF4485E407}" type="datetimeFigureOut">
              <a:rPr lang="en-US" smtClean="0"/>
              <a:t>9/8/2026</a:t>
            </a:fld>
            <a:endParaRPr lang="en-US"/>
          </a:p>
        </p:txBody>
      </p:sp>
      <p:sp>
        <p:nvSpPr>
          <p:cNvPr id="6" name="Footer Placeholder 5">
            <a:extLst>
              <a:ext uri="{FF2B5EF4-FFF2-40B4-BE49-F238E27FC236}">
                <a16:creationId xmlns:a16="http://schemas.microsoft.com/office/drawing/2014/main" id="{224C2F08-0D93-B14B-6106-2925DF3E16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A5DE81-F2AB-CCB9-8B68-5E4F31011FF8}"/>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077358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2D81B-4E36-1511-E9A7-8FB931B41FCF}"/>
              </a:ext>
            </a:extLst>
          </p:cNvPr>
          <p:cNvSpPr>
            <a:spLocks noGrp="1"/>
          </p:cNvSpPr>
          <p:nvPr>
            <p:ph type="title"/>
          </p:nvPr>
        </p:nvSpPr>
        <p:spPr>
          <a:xfrm>
            <a:off x="952500" y="1004888"/>
            <a:ext cx="10287000" cy="900112"/>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87FA73DE-183B-9473-20AD-2D3BFED8439F}"/>
              </a:ext>
            </a:extLst>
          </p:cNvPr>
          <p:cNvSpPr>
            <a:spLocks noGrp="1"/>
          </p:cNvSpPr>
          <p:nvPr>
            <p:ph type="body" idx="1"/>
          </p:nvPr>
        </p:nvSpPr>
        <p:spPr>
          <a:xfrm>
            <a:off x="952501" y="2085959"/>
            <a:ext cx="4886325" cy="590566"/>
          </a:xfrm>
        </p:spPr>
        <p:txBody>
          <a:bodyPr anchor="b">
            <a:normAutofit/>
          </a:bodyPr>
          <a:lstStyle>
            <a:lvl1pPr marL="0" indent="0">
              <a:buNone/>
              <a:defRPr sz="1800" b="0" cap="all" spc="30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D70FB3D-60AC-DEF2-4472-31B4E076CBCC}"/>
              </a:ext>
            </a:extLst>
          </p:cNvPr>
          <p:cNvSpPr>
            <a:spLocks noGrp="1"/>
          </p:cNvSpPr>
          <p:nvPr>
            <p:ph sz="half" idx="2"/>
          </p:nvPr>
        </p:nvSpPr>
        <p:spPr>
          <a:xfrm>
            <a:off x="952501" y="3048001"/>
            <a:ext cx="4886325" cy="32226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16E5BDB-B29C-788F-E2FB-6C154E8FE82E}"/>
              </a:ext>
            </a:extLst>
          </p:cNvPr>
          <p:cNvSpPr>
            <a:spLocks noGrp="1"/>
          </p:cNvSpPr>
          <p:nvPr>
            <p:ph type="body" sz="quarter" idx="3"/>
          </p:nvPr>
        </p:nvSpPr>
        <p:spPr>
          <a:xfrm>
            <a:off x="6353174" y="2085959"/>
            <a:ext cx="4886325" cy="590566"/>
          </a:xfrm>
        </p:spPr>
        <p:txBody>
          <a:bodyPr anchor="b">
            <a:normAutofit/>
          </a:bodyPr>
          <a:lstStyle>
            <a:lvl1pPr marL="0" indent="0">
              <a:buNone/>
              <a:defRPr sz="1800" b="0" cap="all" spc="30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513FF49-3276-24CA-BC81-FA92C0A9309A}"/>
              </a:ext>
            </a:extLst>
          </p:cNvPr>
          <p:cNvSpPr>
            <a:spLocks noGrp="1"/>
          </p:cNvSpPr>
          <p:nvPr>
            <p:ph sz="quarter" idx="4"/>
          </p:nvPr>
        </p:nvSpPr>
        <p:spPr>
          <a:xfrm>
            <a:off x="6353174" y="3048000"/>
            <a:ext cx="4886325" cy="32226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9E8FA1C8-C196-9BE1-F603-3FC17EDD91F8}"/>
              </a:ext>
            </a:extLst>
          </p:cNvPr>
          <p:cNvSpPr>
            <a:spLocks noGrp="1"/>
          </p:cNvSpPr>
          <p:nvPr>
            <p:ph type="dt" sz="half" idx="10"/>
          </p:nvPr>
        </p:nvSpPr>
        <p:spPr/>
        <p:txBody>
          <a:bodyPr/>
          <a:lstStyle/>
          <a:p>
            <a:fld id="{9D0D92BC-42A9-434B-8530-ADBF4485E407}" type="datetimeFigureOut">
              <a:rPr lang="en-US" smtClean="0"/>
              <a:t>9/8/2026</a:t>
            </a:fld>
            <a:endParaRPr lang="en-US"/>
          </a:p>
        </p:txBody>
      </p:sp>
      <p:sp>
        <p:nvSpPr>
          <p:cNvPr id="8" name="Footer Placeholder 7">
            <a:extLst>
              <a:ext uri="{FF2B5EF4-FFF2-40B4-BE49-F238E27FC236}">
                <a16:creationId xmlns:a16="http://schemas.microsoft.com/office/drawing/2014/main" id="{CFB79692-E142-E1D7-AD17-30C5F136575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C90FCF2-7B78-2A2A-F878-58335FEA390C}"/>
              </a:ext>
            </a:extLst>
          </p:cNvPr>
          <p:cNvSpPr>
            <a:spLocks noGrp="1"/>
          </p:cNvSpPr>
          <p:nvPr>
            <p:ph type="sldNum" sz="quarter" idx="12"/>
          </p:nvPr>
        </p:nvSpPr>
        <p:spPr/>
        <p:txBody>
          <a:bodyPr/>
          <a:lstStyle/>
          <a:p>
            <a:fld id="{A0289F9E-9962-4B7B-BA18-A15907CCC6BF}" type="slidenum">
              <a:rPr lang="en-US" smtClean="0"/>
              <a:t>‹#›</a:t>
            </a:fld>
            <a:endParaRPr lang="en-US"/>
          </a:p>
        </p:txBody>
      </p:sp>
      <p:cxnSp>
        <p:nvCxnSpPr>
          <p:cNvPr id="11" name="Straight Connector 10">
            <a:extLst>
              <a:ext uri="{FF2B5EF4-FFF2-40B4-BE49-F238E27FC236}">
                <a16:creationId xmlns:a16="http://schemas.microsoft.com/office/drawing/2014/main" id="{BC2D0356-1ECF-682B-F87A-811BDD28B2CB}"/>
              </a:ext>
            </a:extLst>
          </p:cNvPr>
          <p:cNvCxnSpPr>
            <a:cxnSpLocks/>
          </p:cNvCxnSpPr>
          <p:nvPr/>
        </p:nvCxnSpPr>
        <p:spPr>
          <a:xfrm>
            <a:off x="1052513" y="287681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906CA06-9701-E645-C0A5-594B227B288F}"/>
              </a:ext>
            </a:extLst>
          </p:cNvPr>
          <p:cNvCxnSpPr>
            <a:cxnSpLocks/>
          </p:cNvCxnSpPr>
          <p:nvPr/>
        </p:nvCxnSpPr>
        <p:spPr>
          <a:xfrm>
            <a:off x="6435725" y="2876817"/>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5155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214DA-C0D4-E152-7F42-F6352C961E82}"/>
              </a:ext>
            </a:extLst>
          </p:cNvPr>
          <p:cNvSpPr>
            <a:spLocks noGrp="1"/>
          </p:cNvSpPr>
          <p:nvPr>
            <p:ph type="title"/>
          </p:nvPr>
        </p:nvSpPr>
        <p:spPr>
          <a:xfrm>
            <a:off x="1524000" y="914400"/>
            <a:ext cx="9715500" cy="9906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4EC2AA04-1E84-460C-F560-A228F930F0AF}"/>
              </a:ext>
            </a:extLst>
          </p:cNvPr>
          <p:cNvSpPr>
            <a:spLocks noGrp="1"/>
          </p:cNvSpPr>
          <p:nvPr>
            <p:ph type="dt" sz="half" idx="10"/>
          </p:nvPr>
        </p:nvSpPr>
        <p:spPr/>
        <p:txBody>
          <a:bodyPr/>
          <a:lstStyle/>
          <a:p>
            <a:fld id="{9D0D92BC-42A9-434B-8530-ADBF4485E407}" type="datetimeFigureOut">
              <a:rPr lang="en-US" smtClean="0"/>
              <a:t>9/8/2026</a:t>
            </a:fld>
            <a:endParaRPr lang="en-US"/>
          </a:p>
        </p:txBody>
      </p:sp>
      <p:sp>
        <p:nvSpPr>
          <p:cNvPr id="4" name="Footer Placeholder 3">
            <a:extLst>
              <a:ext uri="{FF2B5EF4-FFF2-40B4-BE49-F238E27FC236}">
                <a16:creationId xmlns:a16="http://schemas.microsoft.com/office/drawing/2014/main" id="{24AB260E-3910-7D1B-5074-24F5F0AB531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C2020F1-A878-9B80-6B4F-7D71406BBF38}"/>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1145831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7652D6-7AE9-3E3B-5C1B-2B4399B150D5}"/>
              </a:ext>
            </a:extLst>
          </p:cNvPr>
          <p:cNvSpPr>
            <a:spLocks noGrp="1"/>
          </p:cNvSpPr>
          <p:nvPr>
            <p:ph type="dt" sz="half" idx="10"/>
          </p:nvPr>
        </p:nvSpPr>
        <p:spPr/>
        <p:txBody>
          <a:bodyPr/>
          <a:lstStyle/>
          <a:p>
            <a:fld id="{9D0D92BC-42A9-434B-8530-ADBF4485E407}" type="datetimeFigureOut">
              <a:rPr lang="en-US" smtClean="0"/>
              <a:t>9/8/2026</a:t>
            </a:fld>
            <a:endParaRPr lang="en-US"/>
          </a:p>
        </p:txBody>
      </p:sp>
      <p:sp>
        <p:nvSpPr>
          <p:cNvPr id="3" name="Footer Placeholder 2">
            <a:extLst>
              <a:ext uri="{FF2B5EF4-FFF2-40B4-BE49-F238E27FC236}">
                <a16:creationId xmlns:a16="http://schemas.microsoft.com/office/drawing/2014/main" id="{A9A7127E-2A63-6F45-4C40-8358436307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56FB79-D9D1-5381-0019-E24F8B4DAAB2}"/>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4038505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C23B5-7DA9-0E4F-DA39-4624DB8A252E}"/>
              </a:ext>
            </a:extLst>
          </p:cNvPr>
          <p:cNvSpPr>
            <a:spLocks noGrp="1"/>
          </p:cNvSpPr>
          <p:nvPr>
            <p:ph type="title"/>
          </p:nvPr>
        </p:nvSpPr>
        <p:spPr>
          <a:xfrm>
            <a:off x="1524000" y="1369065"/>
            <a:ext cx="3266536" cy="2312979"/>
          </a:xfrm>
        </p:spPr>
        <p:txBody>
          <a:bodyPr anchor="b">
            <a:noAutofit/>
          </a:bodyPr>
          <a:lstStyle>
            <a:lvl1pPr>
              <a:defRPr sz="2800"/>
            </a:lvl1pPr>
          </a:lstStyle>
          <a:p>
            <a:r>
              <a:rPr lang="en-US" dirty="0"/>
              <a:t>Click to edit Master title style</a:t>
            </a:r>
          </a:p>
        </p:txBody>
      </p:sp>
      <p:sp>
        <p:nvSpPr>
          <p:cNvPr id="3" name="Content Placeholder 2">
            <a:extLst>
              <a:ext uri="{FF2B5EF4-FFF2-40B4-BE49-F238E27FC236}">
                <a16:creationId xmlns:a16="http://schemas.microsoft.com/office/drawing/2014/main" id="{B94A5E77-518A-1FB9-B473-E19CADE04669}"/>
              </a:ext>
            </a:extLst>
          </p:cNvPr>
          <p:cNvSpPr>
            <a:spLocks noGrp="1"/>
          </p:cNvSpPr>
          <p:nvPr>
            <p:ph idx="1"/>
          </p:nvPr>
        </p:nvSpPr>
        <p:spPr>
          <a:xfrm>
            <a:off x="5624423" y="987425"/>
            <a:ext cx="5615077" cy="4873625"/>
          </a:xfrm>
        </p:spPr>
        <p:txBody>
          <a:bodyPr anchor="ct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365344F-7D06-2406-D113-D24587835D69}"/>
              </a:ext>
            </a:extLst>
          </p:cNvPr>
          <p:cNvSpPr>
            <a:spLocks noGrp="1"/>
          </p:cNvSpPr>
          <p:nvPr>
            <p:ph type="body" sz="half" idx="2"/>
          </p:nvPr>
        </p:nvSpPr>
        <p:spPr>
          <a:xfrm>
            <a:off x="1524000" y="3947801"/>
            <a:ext cx="3266536" cy="2382838"/>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22BE708-BAD0-A0A6-9332-9D2179E673FB}"/>
              </a:ext>
            </a:extLst>
          </p:cNvPr>
          <p:cNvSpPr>
            <a:spLocks noGrp="1"/>
          </p:cNvSpPr>
          <p:nvPr>
            <p:ph type="dt" sz="half" idx="10"/>
          </p:nvPr>
        </p:nvSpPr>
        <p:spPr/>
        <p:txBody>
          <a:bodyPr/>
          <a:lstStyle/>
          <a:p>
            <a:fld id="{9D0D92BC-42A9-434B-8530-ADBF4485E407}" type="datetimeFigureOut">
              <a:rPr lang="en-US" smtClean="0"/>
              <a:t>9/8/2026</a:t>
            </a:fld>
            <a:endParaRPr lang="en-US"/>
          </a:p>
        </p:txBody>
      </p:sp>
      <p:sp>
        <p:nvSpPr>
          <p:cNvPr id="6" name="Footer Placeholder 5">
            <a:extLst>
              <a:ext uri="{FF2B5EF4-FFF2-40B4-BE49-F238E27FC236}">
                <a16:creationId xmlns:a16="http://schemas.microsoft.com/office/drawing/2014/main" id="{F8A70050-9362-4EC4-6B73-3A38445B71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CDA991-8608-CAB4-33FA-03D380D2F060}"/>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3080466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7B837-332D-9100-E007-7DE279481410}"/>
              </a:ext>
            </a:extLst>
          </p:cNvPr>
          <p:cNvSpPr>
            <a:spLocks noGrp="1"/>
          </p:cNvSpPr>
          <p:nvPr>
            <p:ph type="title"/>
          </p:nvPr>
        </p:nvSpPr>
        <p:spPr>
          <a:xfrm>
            <a:off x="1523999" y="1385457"/>
            <a:ext cx="3312543" cy="2304288"/>
          </a:xfrm>
        </p:spPr>
        <p:txBody>
          <a:bodyPr anchor="b">
            <a:normAutofit/>
          </a:bodyPr>
          <a:lstStyle>
            <a:lvl1pPr>
              <a:defRPr sz="2800"/>
            </a:lvl1pPr>
          </a:lstStyle>
          <a:p>
            <a:r>
              <a:rPr lang="en-US" dirty="0"/>
              <a:t>Click to edit Master title style</a:t>
            </a:r>
          </a:p>
        </p:txBody>
      </p:sp>
      <p:sp>
        <p:nvSpPr>
          <p:cNvPr id="3" name="Picture Placeholder 2">
            <a:extLst>
              <a:ext uri="{FF2B5EF4-FFF2-40B4-BE49-F238E27FC236}">
                <a16:creationId xmlns:a16="http://schemas.microsoft.com/office/drawing/2014/main" id="{3E0DE983-0B0E-07CC-8C57-4EA529E27D19}"/>
              </a:ext>
            </a:extLst>
          </p:cNvPr>
          <p:cNvSpPr>
            <a:spLocks noGrp="1"/>
          </p:cNvSpPr>
          <p:nvPr>
            <p:ph type="pic" idx="1"/>
          </p:nvPr>
        </p:nvSpPr>
        <p:spPr>
          <a:xfrm>
            <a:off x="5624423" y="957263"/>
            <a:ext cx="5372189" cy="4962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CAB867-3FC6-5007-61B0-D9B7E5B0CED6}"/>
              </a:ext>
            </a:extLst>
          </p:cNvPr>
          <p:cNvSpPr>
            <a:spLocks noGrp="1"/>
          </p:cNvSpPr>
          <p:nvPr>
            <p:ph type="body" sz="half" idx="2"/>
          </p:nvPr>
        </p:nvSpPr>
        <p:spPr>
          <a:xfrm>
            <a:off x="1524000" y="3958315"/>
            <a:ext cx="3312542" cy="1961473"/>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86FC7E0F-BFE1-7134-163B-B777970B762A}"/>
              </a:ext>
            </a:extLst>
          </p:cNvPr>
          <p:cNvSpPr>
            <a:spLocks noGrp="1"/>
          </p:cNvSpPr>
          <p:nvPr>
            <p:ph type="dt" sz="half" idx="10"/>
          </p:nvPr>
        </p:nvSpPr>
        <p:spPr/>
        <p:txBody>
          <a:bodyPr/>
          <a:lstStyle/>
          <a:p>
            <a:fld id="{9D0D92BC-42A9-434B-8530-ADBF4485E407}" type="datetimeFigureOut">
              <a:rPr lang="en-US" smtClean="0"/>
              <a:t>9/8/2026</a:t>
            </a:fld>
            <a:endParaRPr lang="en-US"/>
          </a:p>
        </p:txBody>
      </p:sp>
      <p:sp>
        <p:nvSpPr>
          <p:cNvPr id="6" name="Footer Placeholder 5">
            <a:extLst>
              <a:ext uri="{FF2B5EF4-FFF2-40B4-BE49-F238E27FC236}">
                <a16:creationId xmlns:a16="http://schemas.microsoft.com/office/drawing/2014/main" id="{AD395D0B-4F98-F3BE-FB23-22D8C5D41F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FB2E3D-2188-B7A9-0ECE-978147358479}"/>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555201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F4143-3C41-D626-8F64-36A9C9F1A606}"/>
              </a:ext>
            </a:extLst>
          </p:cNvPr>
          <p:cNvSpPr>
            <a:spLocks noGrp="1"/>
          </p:cNvSpPr>
          <p:nvPr>
            <p:ph type="title"/>
          </p:nvPr>
        </p:nvSpPr>
        <p:spPr>
          <a:xfrm>
            <a:off x="952500" y="914400"/>
            <a:ext cx="9962791" cy="990600"/>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452C4FB-B560-A0FC-6435-952981BC9A1D}"/>
              </a:ext>
            </a:extLst>
          </p:cNvPr>
          <p:cNvSpPr>
            <a:spLocks noGrp="1"/>
          </p:cNvSpPr>
          <p:nvPr>
            <p:ph type="body" orient="vert" idx="1"/>
          </p:nvPr>
        </p:nvSpPr>
        <p:spPr>
          <a:xfrm>
            <a:off x="952500" y="2285997"/>
            <a:ext cx="9962791" cy="389096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87CEC4F-0A90-11E2-E43E-B9E765AFBD3A}"/>
              </a:ext>
            </a:extLst>
          </p:cNvPr>
          <p:cNvSpPr>
            <a:spLocks noGrp="1"/>
          </p:cNvSpPr>
          <p:nvPr>
            <p:ph type="dt" sz="half" idx="10"/>
          </p:nvPr>
        </p:nvSpPr>
        <p:spPr/>
        <p:txBody>
          <a:bodyPr/>
          <a:lstStyle/>
          <a:p>
            <a:fld id="{9D0D92BC-42A9-434B-8530-ADBF4485E407}" type="datetimeFigureOut">
              <a:rPr lang="en-US" smtClean="0"/>
              <a:t>9/8/2026</a:t>
            </a:fld>
            <a:endParaRPr lang="en-US"/>
          </a:p>
        </p:txBody>
      </p:sp>
      <p:sp>
        <p:nvSpPr>
          <p:cNvPr id="5" name="Footer Placeholder 4">
            <a:extLst>
              <a:ext uri="{FF2B5EF4-FFF2-40B4-BE49-F238E27FC236}">
                <a16:creationId xmlns:a16="http://schemas.microsoft.com/office/drawing/2014/main" id="{51B2A5B4-1D77-B0AC-49E7-CAE9556B1C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396EF9-2FDA-8E87-D546-8840CEBF038C}"/>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711053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085AB7-38B3-7F80-0B2D-7960F5637521}"/>
              </a:ext>
            </a:extLst>
          </p:cNvPr>
          <p:cNvSpPr>
            <a:spLocks noGrp="1"/>
          </p:cNvSpPr>
          <p:nvPr>
            <p:ph type="title" orient="vert"/>
          </p:nvPr>
        </p:nvSpPr>
        <p:spPr>
          <a:xfrm>
            <a:off x="9224513" y="1052423"/>
            <a:ext cx="1771292" cy="4917056"/>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B5ADBDC3-E9EA-8699-B2E4-4C7784455BA8}"/>
              </a:ext>
            </a:extLst>
          </p:cNvPr>
          <p:cNvSpPr>
            <a:spLocks noGrp="1"/>
          </p:cNvSpPr>
          <p:nvPr>
            <p:ph type="body" orient="vert" idx="1"/>
          </p:nvPr>
        </p:nvSpPr>
        <p:spPr>
          <a:xfrm>
            <a:off x="1006414" y="1052424"/>
            <a:ext cx="7873043" cy="491705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E1DBEDE-3A67-6FCA-25F3-B91F7C82ED89}"/>
              </a:ext>
            </a:extLst>
          </p:cNvPr>
          <p:cNvSpPr>
            <a:spLocks noGrp="1"/>
          </p:cNvSpPr>
          <p:nvPr>
            <p:ph type="dt" sz="half" idx="10"/>
          </p:nvPr>
        </p:nvSpPr>
        <p:spPr/>
        <p:txBody>
          <a:bodyPr/>
          <a:lstStyle/>
          <a:p>
            <a:fld id="{9D0D92BC-42A9-434B-8530-ADBF4485E407}" type="datetimeFigureOut">
              <a:rPr lang="en-US" smtClean="0"/>
              <a:t>9/8/2026</a:t>
            </a:fld>
            <a:endParaRPr lang="en-US"/>
          </a:p>
        </p:txBody>
      </p:sp>
      <p:sp>
        <p:nvSpPr>
          <p:cNvPr id="5" name="Footer Placeholder 4">
            <a:extLst>
              <a:ext uri="{FF2B5EF4-FFF2-40B4-BE49-F238E27FC236}">
                <a16:creationId xmlns:a16="http://schemas.microsoft.com/office/drawing/2014/main" id="{BB9EFF51-4318-20EA-3A3A-8FE203B1A7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CD9703-5BAD-DE95-98D9-0F30E7C09372}"/>
              </a:ext>
            </a:extLst>
          </p:cNvPr>
          <p:cNvSpPr>
            <a:spLocks noGrp="1"/>
          </p:cNvSpPr>
          <p:nvPr>
            <p:ph type="sldNum" sz="quarter" idx="12"/>
          </p:nvPr>
        </p:nvSpPr>
        <p:spPr/>
        <p:txBody>
          <a:bodyPr/>
          <a:lstStyle/>
          <a:p>
            <a:fld id="{A0289F9E-9962-4B7B-BA18-A15907CCC6BF}" type="slidenum">
              <a:rPr lang="en-US" smtClean="0"/>
              <a:t>‹#›</a:t>
            </a:fld>
            <a:endParaRPr lang="en-US"/>
          </a:p>
        </p:txBody>
      </p:sp>
    </p:spTree>
    <p:extLst>
      <p:ext uri="{BB962C8B-B14F-4D97-AF65-F5344CB8AC3E}">
        <p14:creationId xmlns:p14="http://schemas.microsoft.com/office/powerpoint/2010/main" val="2939611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5258B98-3BD5-0A20-B0E7-944EAEB2654A}"/>
              </a:ext>
            </a:extLst>
          </p:cNvPr>
          <p:cNvSpPr/>
          <p:nvPr/>
        </p:nvSpPr>
        <p:spPr>
          <a:xfrm>
            <a:off x="0" y="3510612"/>
            <a:ext cx="12192000" cy="3347388"/>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C0D404C1-E8A5-65FC-C068-21EA0397ED63}"/>
              </a:ext>
            </a:extLst>
          </p:cNvPr>
          <p:cNvSpPr>
            <a:spLocks noGrp="1"/>
          </p:cNvSpPr>
          <p:nvPr>
            <p:ph type="title"/>
          </p:nvPr>
        </p:nvSpPr>
        <p:spPr>
          <a:xfrm>
            <a:off x="952500" y="757238"/>
            <a:ext cx="10287000" cy="1147762"/>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26DCFD78-F171-BA47-AAF3-C6EB75F94C78}"/>
              </a:ext>
            </a:extLst>
          </p:cNvPr>
          <p:cNvSpPr>
            <a:spLocks noGrp="1"/>
          </p:cNvSpPr>
          <p:nvPr>
            <p:ph type="body" idx="1"/>
          </p:nvPr>
        </p:nvSpPr>
        <p:spPr>
          <a:xfrm>
            <a:off x="952500" y="2285997"/>
            <a:ext cx="10287000" cy="389096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5965A77-B1AB-D608-A6C5-F0F99B6913D8}"/>
              </a:ext>
            </a:extLst>
          </p:cNvPr>
          <p:cNvSpPr>
            <a:spLocks noGrp="1"/>
          </p:cNvSpPr>
          <p:nvPr>
            <p:ph type="dt" sz="half" idx="2"/>
          </p:nvPr>
        </p:nvSpPr>
        <p:spPr>
          <a:xfrm rot="5400000">
            <a:off x="10568087" y="4756249"/>
            <a:ext cx="2476307" cy="365125"/>
          </a:xfrm>
          <a:prstGeom prst="rect">
            <a:avLst/>
          </a:prstGeom>
        </p:spPr>
        <p:txBody>
          <a:bodyPr vert="horz" lIns="91440" tIns="45720" rIns="91440" bIns="45720" rtlCol="0" anchor="ctr"/>
          <a:lstStyle>
            <a:lvl1pPr algn="l">
              <a:defRPr sz="700" b="1" cap="all" spc="300" baseline="0">
                <a:solidFill>
                  <a:schemeClr val="tx1"/>
                </a:solidFill>
              </a:defRPr>
            </a:lvl1pPr>
          </a:lstStyle>
          <a:p>
            <a:fld id="{9D0D92BC-42A9-434B-8530-ADBF4485E407}" type="datetimeFigureOut">
              <a:rPr lang="en-US" smtClean="0"/>
              <a:pPr/>
              <a:t>9/8/2026</a:t>
            </a:fld>
            <a:endParaRPr lang="en-US" dirty="0"/>
          </a:p>
        </p:txBody>
      </p:sp>
      <p:sp>
        <p:nvSpPr>
          <p:cNvPr id="5" name="Footer Placeholder 4">
            <a:extLst>
              <a:ext uri="{FF2B5EF4-FFF2-40B4-BE49-F238E27FC236}">
                <a16:creationId xmlns:a16="http://schemas.microsoft.com/office/drawing/2014/main" id="{05DE34E5-5E9B-7786-05B5-B93241EE2F42}"/>
              </a:ext>
            </a:extLst>
          </p:cNvPr>
          <p:cNvSpPr>
            <a:spLocks noGrp="1"/>
          </p:cNvSpPr>
          <p:nvPr>
            <p:ph type="ftr" sz="quarter" idx="3"/>
          </p:nvPr>
        </p:nvSpPr>
        <p:spPr>
          <a:xfrm rot="5400000">
            <a:off x="10589519" y="1758059"/>
            <a:ext cx="2433442" cy="365125"/>
          </a:xfrm>
          <a:prstGeom prst="rect">
            <a:avLst/>
          </a:prstGeom>
        </p:spPr>
        <p:txBody>
          <a:bodyPr vert="horz" lIns="91440" tIns="45720" rIns="91440" bIns="45720" rtlCol="0" anchor="ctr"/>
          <a:lstStyle>
            <a:lvl1pPr algn="r">
              <a:defRPr sz="7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525CD4B-611E-32FA-419D-326099EEF340}"/>
              </a:ext>
            </a:extLst>
          </p:cNvPr>
          <p:cNvSpPr>
            <a:spLocks noGrp="1"/>
          </p:cNvSpPr>
          <p:nvPr>
            <p:ph type="sldNum" sz="quarter" idx="4"/>
          </p:nvPr>
        </p:nvSpPr>
        <p:spPr>
          <a:xfrm>
            <a:off x="11539542" y="3246437"/>
            <a:ext cx="533399" cy="365125"/>
          </a:xfrm>
          <a:prstGeom prst="rect">
            <a:avLst/>
          </a:prstGeom>
        </p:spPr>
        <p:txBody>
          <a:bodyPr vert="horz" lIns="91440" tIns="45720" rIns="91440" bIns="45720" rtlCol="0" anchor="ctr"/>
          <a:lstStyle>
            <a:lvl1pPr algn="ctr">
              <a:defRPr sz="1600" b="1" cap="all" baseline="0">
                <a:solidFill>
                  <a:schemeClr val="tx1"/>
                </a:solidFill>
                <a:latin typeface="+mj-lt"/>
              </a:defRPr>
            </a:lvl1pPr>
          </a:lstStyle>
          <a:p>
            <a:fld id="{A0289F9E-9962-4B7B-BA18-A15907CCC6BF}" type="slidenum">
              <a:rPr lang="en-US" smtClean="0"/>
              <a:pPr/>
              <a:t>‹#›</a:t>
            </a:fld>
            <a:endParaRPr lang="en-US" dirty="0"/>
          </a:p>
        </p:txBody>
      </p:sp>
    </p:spTree>
    <p:extLst>
      <p:ext uri="{BB962C8B-B14F-4D97-AF65-F5344CB8AC3E}">
        <p14:creationId xmlns:p14="http://schemas.microsoft.com/office/powerpoint/2010/main" val="3754104892"/>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txStyles>
    <p:titleStyle>
      <a:lvl1pPr algn="l" defTabSz="914400" rtl="0" eaLnBrk="1" latinLnBrk="0" hangingPunct="1">
        <a:lnSpc>
          <a:spcPct val="120000"/>
        </a:lnSpc>
        <a:spcBef>
          <a:spcPct val="0"/>
        </a:spcBef>
        <a:buNone/>
        <a:defRPr sz="2800" b="1" kern="1200" cap="all" spc="6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256032" indent="0" algn="l" defTabSz="914400" rtl="0" eaLnBrk="1" latinLnBrk="0" hangingPunct="1">
        <a:lnSpc>
          <a:spcPct val="120000"/>
        </a:lnSpc>
        <a:spcBef>
          <a:spcPts val="500"/>
        </a:spcBef>
        <a:buFontTx/>
        <a:buNone/>
        <a:defRPr sz="1600" b="1" kern="1200">
          <a:solidFill>
            <a:schemeClr val="tx1"/>
          </a:solidFill>
          <a:latin typeface="+mn-lt"/>
          <a:ea typeface="+mn-ea"/>
          <a:cs typeface="+mn-cs"/>
        </a:defRPr>
      </a:lvl2pPr>
      <a:lvl3pPr marL="521208"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539496" indent="0" algn="l" defTabSz="914400" rtl="0" eaLnBrk="1" latinLnBrk="0" hangingPunct="1">
        <a:lnSpc>
          <a:spcPct val="120000"/>
        </a:lnSpc>
        <a:spcBef>
          <a:spcPts val="500"/>
        </a:spcBef>
        <a:buFontTx/>
        <a:buNone/>
        <a:defRPr sz="1200" b="1" kern="1200">
          <a:solidFill>
            <a:schemeClr val="tx1"/>
          </a:solidFill>
          <a:latin typeface="+mn-lt"/>
          <a:ea typeface="+mn-ea"/>
          <a:cs typeface="+mn-cs"/>
        </a:defRPr>
      </a:lvl4pPr>
      <a:lvl5pPr marL="832104"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3.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5.m4a"/><Relationship Id="rId7" Type="http://schemas.openxmlformats.org/officeDocument/2006/relationships/image" Target="../media/image5.jpe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notesSlide" Target="../notesSlides/notesSlide4.xml"/><Relationship Id="rId11" Type="http://schemas.openxmlformats.org/officeDocument/2006/relationships/image" Target="../media/image2.png"/><Relationship Id="rId5" Type="http://schemas.openxmlformats.org/officeDocument/2006/relationships/slideLayout" Target="../slideLayouts/slideLayout7.xml"/><Relationship Id="rId10" Type="http://schemas.openxmlformats.org/officeDocument/2006/relationships/image" Target="../media/image7.png"/><Relationship Id="rId4" Type="http://schemas.openxmlformats.org/officeDocument/2006/relationships/audio" Target="../media/media5.m4a"/><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7.m4a"/><Relationship Id="rId7" Type="http://schemas.openxmlformats.org/officeDocument/2006/relationships/image" Target="../media/image4.png"/><Relationship Id="rId12" Type="http://schemas.openxmlformats.org/officeDocument/2006/relationships/image" Target="../media/image2.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notesSlide" Target="../notesSlides/notesSlide5.xml"/><Relationship Id="rId11" Type="http://schemas.openxmlformats.org/officeDocument/2006/relationships/image" Target="../media/image11.jpeg"/><Relationship Id="rId5" Type="http://schemas.openxmlformats.org/officeDocument/2006/relationships/slideLayout" Target="../slideLayouts/slideLayout7.xml"/><Relationship Id="rId10" Type="http://schemas.openxmlformats.org/officeDocument/2006/relationships/image" Target="../media/image10.jpeg"/><Relationship Id="rId4" Type="http://schemas.openxmlformats.org/officeDocument/2006/relationships/audio" Target="../media/media7.m4a"/><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hyperlink" Target="https://www.stjohnstfrancisbwmat.org/" TargetMode="External"/><Relationship Id="rId5" Type="http://schemas.openxmlformats.org/officeDocument/2006/relationships/image" Target="../media/image4.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7.xml"/><Relationship Id="rId7" Type="http://schemas.openxmlformats.org/officeDocument/2006/relationships/hyperlink" Target="https://wordwall.net/resource/12569689/maths/dots-fingers-and-5-frames-subitising" TargetMode="Externa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2.jpeg"/><Relationship Id="rId5" Type="http://schemas.openxmlformats.org/officeDocument/2006/relationships/image" Target="../media/image4.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2.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2.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2.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png"/><Relationship Id="rId5" Type="http://schemas.openxmlformats.org/officeDocument/2006/relationships/image" Target="../media/image15.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4.png"/><Relationship Id="rId5" Type="http://schemas.openxmlformats.org/officeDocument/2006/relationships/image" Target="../media/image16.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7.xml"/><Relationship Id="rId7" Type="http://schemas.openxmlformats.org/officeDocument/2006/relationships/image" Target="../media/image18.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17.png"/><Relationship Id="rId5" Type="http://schemas.openxmlformats.org/officeDocument/2006/relationships/image" Target="../media/image4.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19.png"/><Relationship Id="rId5" Type="http://schemas.openxmlformats.org/officeDocument/2006/relationships/image" Target="../media/image4.png"/><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60E4C7-47B8-4356-ABCA-CC9C79E2D2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Vector background of vibrant colors splashing">
            <a:extLst>
              <a:ext uri="{FF2B5EF4-FFF2-40B4-BE49-F238E27FC236}">
                <a16:creationId xmlns:a16="http://schemas.microsoft.com/office/drawing/2014/main" id="{CFF2CEC2-A471-F374-B793-071A037517DE}"/>
              </a:ext>
            </a:extLst>
          </p:cNvPr>
          <p:cNvPicPr>
            <a:picLocks noChangeAspect="1"/>
          </p:cNvPicPr>
          <p:nvPr/>
        </p:nvPicPr>
        <p:blipFill rotWithShape="1">
          <a:blip r:embed="rId5">
            <a:alphaModFix/>
          </a:blip>
          <a:srcRect t="17298"/>
          <a:stretch/>
        </p:blipFill>
        <p:spPr>
          <a:xfrm>
            <a:off x="20" y="1571"/>
            <a:ext cx="12191980" cy="6856429"/>
          </a:xfrm>
          <a:prstGeom prst="rect">
            <a:avLst/>
          </a:prstGeom>
        </p:spPr>
      </p:pic>
      <p:sp>
        <p:nvSpPr>
          <p:cNvPr id="11" name="Freeform: Shape 10">
            <a:extLst>
              <a:ext uri="{FF2B5EF4-FFF2-40B4-BE49-F238E27FC236}">
                <a16:creationId xmlns:a16="http://schemas.microsoft.com/office/drawing/2014/main" id="{CEB96CAC-5A33-8303-9C73-1B3220A5D3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7524" y="1250342"/>
            <a:ext cx="4357316" cy="4357316"/>
          </a:xfrm>
          <a:custGeom>
            <a:avLst/>
            <a:gdLst>
              <a:gd name="connsiteX0" fmla="*/ 2178658 w 4357316"/>
              <a:gd name="connsiteY0" fmla="*/ 0 h 4357316"/>
              <a:gd name="connsiteX1" fmla="*/ 4357316 w 4357316"/>
              <a:gd name="connsiteY1" fmla="*/ 2178658 h 4357316"/>
              <a:gd name="connsiteX2" fmla="*/ 2178658 w 4357316"/>
              <a:gd name="connsiteY2" fmla="*/ 4357316 h 4357316"/>
              <a:gd name="connsiteX3" fmla="*/ 0 w 4357316"/>
              <a:gd name="connsiteY3" fmla="*/ 2178658 h 4357316"/>
              <a:gd name="connsiteX4" fmla="*/ 2178658 w 4357316"/>
              <a:gd name="connsiteY4" fmla="*/ 0 h 4357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7316" h="4357316">
                <a:moveTo>
                  <a:pt x="2178658" y="0"/>
                </a:moveTo>
                <a:cubicBezTo>
                  <a:pt x="3381898" y="0"/>
                  <a:pt x="4357316" y="975418"/>
                  <a:pt x="4357316" y="2178658"/>
                </a:cubicBezTo>
                <a:cubicBezTo>
                  <a:pt x="4357316" y="3381898"/>
                  <a:pt x="3381898" y="4357316"/>
                  <a:pt x="2178658" y="4357316"/>
                </a:cubicBezTo>
                <a:cubicBezTo>
                  <a:pt x="975418" y="4357316"/>
                  <a:pt x="0" y="3381898"/>
                  <a:pt x="0" y="2178658"/>
                </a:cubicBezTo>
                <a:cubicBezTo>
                  <a:pt x="0" y="975418"/>
                  <a:pt x="975418" y="0"/>
                  <a:pt x="2178658" y="0"/>
                </a:cubicBezTo>
                <a:close/>
              </a:path>
            </a:pathLst>
          </a:custGeom>
          <a:gradFill>
            <a:gsLst>
              <a:gs pos="0">
                <a:schemeClr val="accent1">
                  <a:lumMod val="60000"/>
                  <a:lumOff val="40000"/>
                  <a:alpha val="20000"/>
                </a:schemeClr>
              </a:gs>
              <a:gs pos="7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B715A4F-3902-1EFC-4312-3F3ADD71F2F2}"/>
              </a:ext>
            </a:extLst>
          </p:cNvPr>
          <p:cNvSpPr>
            <a:spLocks noGrp="1"/>
          </p:cNvSpPr>
          <p:nvPr>
            <p:ph type="ctrTitle"/>
          </p:nvPr>
        </p:nvSpPr>
        <p:spPr>
          <a:xfrm>
            <a:off x="650239" y="1250342"/>
            <a:ext cx="5059681" cy="2420983"/>
          </a:xfrm>
        </p:spPr>
        <p:txBody>
          <a:bodyPr anchor="b">
            <a:normAutofit/>
          </a:bodyPr>
          <a:lstStyle/>
          <a:p>
            <a:pPr algn="ctr"/>
            <a:r>
              <a:rPr lang="en-GB" sz="4000" dirty="0">
                <a:latin typeface="Comic Sans MS" panose="030F0702030302020204" pitchFamily="66" charset="0"/>
              </a:rPr>
              <a:t>Maths workshop</a:t>
            </a:r>
          </a:p>
        </p:txBody>
      </p:sp>
      <p:sp>
        <p:nvSpPr>
          <p:cNvPr id="3" name="Subtitle 2">
            <a:extLst>
              <a:ext uri="{FF2B5EF4-FFF2-40B4-BE49-F238E27FC236}">
                <a16:creationId xmlns:a16="http://schemas.microsoft.com/office/drawing/2014/main" id="{183EC450-ADFB-40DE-EB2E-783FC9D2B2C8}"/>
              </a:ext>
            </a:extLst>
          </p:cNvPr>
          <p:cNvSpPr>
            <a:spLocks noGrp="1"/>
          </p:cNvSpPr>
          <p:nvPr>
            <p:ph type="subTitle" idx="1"/>
          </p:nvPr>
        </p:nvSpPr>
        <p:spPr>
          <a:xfrm>
            <a:off x="1523998" y="4244336"/>
            <a:ext cx="3048000" cy="877585"/>
          </a:xfrm>
        </p:spPr>
        <p:txBody>
          <a:bodyPr>
            <a:normAutofit/>
          </a:bodyPr>
          <a:lstStyle/>
          <a:p>
            <a:pPr algn="ctr"/>
            <a:r>
              <a:rPr lang="en-GB" sz="3200" dirty="0"/>
              <a:t>EYFS</a:t>
            </a:r>
          </a:p>
        </p:txBody>
      </p:sp>
      <p:cxnSp>
        <p:nvCxnSpPr>
          <p:cNvPr id="13" name="Straight Connector 12">
            <a:extLst>
              <a:ext uri="{FF2B5EF4-FFF2-40B4-BE49-F238E27FC236}">
                <a16:creationId xmlns:a16="http://schemas.microsoft.com/office/drawing/2014/main" id="{7454BE46-239F-BB50-4643-61FF5943B7F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562423" y="3951426"/>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Recorded Sound">
            <a:hlinkClick r:id="" action="ppaction://media"/>
            <a:extLst>
              <a:ext uri="{FF2B5EF4-FFF2-40B4-BE49-F238E27FC236}">
                <a16:creationId xmlns:a16="http://schemas.microsoft.com/office/drawing/2014/main" id="{9DF7B843-42FF-0921-D9F5-05B41993D69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47039" y="219557"/>
            <a:ext cx="406400" cy="406400"/>
          </a:xfrm>
          <a:prstGeom prst="rect">
            <a:avLst/>
          </a:prstGeom>
        </p:spPr>
      </p:pic>
    </p:spTree>
    <p:extLst>
      <p:ext uri="{BB962C8B-B14F-4D97-AF65-F5344CB8AC3E}">
        <p14:creationId xmlns:p14="http://schemas.microsoft.com/office/powerpoint/2010/main" val="1045698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37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5258B98-3BD5-0A20-B0E7-944EAEB2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510612"/>
            <a:ext cx="12192000" cy="3347388"/>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3DAD064D-86F0-42ED-B520-996898579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7A4D85E-F98A-F670-16C3-7B2B0DA3A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17781"/>
            <a:ext cx="6096000" cy="3640219"/>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27F1A44F-1761-C918-38FF-7452D0895F48}"/>
              </a:ext>
            </a:extLst>
          </p:cNvPr>
          <p:cNvSpPr txBox="1"/>
          <p:nvPr/>
        </p:nvSpPr>
        <p:spPr>
          <a:xfrm>
            <a:off x="952500" y="2285997"/>
            <a:ext cx="4191000" cy="3890965"/>
          </a:xfrm>
          <a:prstGeom prst="rect">
            <a:avLst/>
          </a:prstGeom>
        </p:spPr>
        <p:txBody>
          <a:bodyPr vert="horz" lIns="91440" tIns="45720" rIns="91440" bIns="45720" rtlCol="0">
            <a:normAutofit/>
          </a:bodyPr>
          <a:lstStyle/>
          <a:p>
            <a:pPr>
              <a:lnSpc>
                <a:spcPct val="120000"/>
              </a:lnSpc>
              <a:spcAft>
                <a:spcPts val="600"/>
              </a:spcAft>
            </a:pPr>
            <a:r>
              <a:rPr lang="en-US" b="0" i="0">
                <a:effectLst/>
              </a:rPr>
              <a:t>“Children are born ready, able and eager to learn. They actively reach out to interact with other people, and in the world around them. Development is not an automatic process, however. It depends on each unique child having opportunities to interact in positive relationships and enabling environments.”</a:t>
            </a:r>
            <a:endParaRPr lang="en-US"/>
          </a:p>
        </p:txBody>
      </p:sp>
      <p:pic>
        <p:nvPicPr>
          <p:cNvPr id="7" name="Picture 6" descr="A group of children playing outside&#10;&#10;AI-generated content may be incorrect.">
            <a:extLst>
              <a:ext uri="{FF2B5EF4-FFF2-40B4-BE49-F238E27FC236}">
                <a16:creationId xmlns:a16="http://schemas.microsoft.com/office/drawing/2014/main" id="{5FA4079A-3034-AF90-F303-5E1ED0B6A065}"/>
              </a:ext>
            </a:extLst>
          </p:cNvPr>
          <p:cNvPicPr>
            <a:picLocks noChangeAspect="1"/>
          </p:cNvPicPr>
          <p:nvPr/>
        </p:nvPicPr>
        <p:blipFill>
          <a:blip r:embed="rId5">
            <a:extLst>
              <a:ext uri="{28A0092B-C50C-407E-A947-70E740481C1C}">
                <a14:useLocalDpi xmlns:a14="http://schemas.microsoft.com/office/drawing/2010/main" val="0"/>
              </a:ext>
            </a:extLst>
          </a:blip>
          <a:srcRect l="19146" r="14188"/>
          <a:stretch>
            <a:fillRect/>
          </a:stretch>
        </p:blipFill>
        <p:spPr>
          <a:xfrm>
            <a:off x="6096000" y="10"/>
            <a:ext cx="6095999" cy="6857990"/>
          </a:xfrm>
          <a:prstGeom prst="rect">
            <a:avLst/>
          </a:prstGeom>
        </p:spPr>
      </p:pic>
      <p:pic>
        <p:nvPicPr>
          <p:cNvPr id="2" name="Recorded Sound">
            <a:hlinkClick r:id="" action="ppaction://media"/>
            <a:extLst>
              <a:ext uri="{FF2B5EF4-FFF2-40B4-BE49-F238E27FC236}">
                <a16:creationId xmlns:a16="http://schemas.microsoft.com/office/drawing/2014/main" id="{DD8B98FB-EE14-1632-BBDE-AD84CFE5AE3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00529" y="311162"/>
            <a:ext cx="406400" cy="406400"/>
          </a:xfrm>
          <a:prstGeom prst="rect">
            <a:avLst/>
          </a:prstGeom>
        </p:spPr>
      </p:pic>
    </p:spTree>
    <p:extLst>
      <p:ext uri="{BB962C8B-B14F-4D97-AF65-F5344CB8AC3E}">
        <p14:creationId xmlns:p14="http://schemas.microsoft.com/office/powerpoint/2010/main" val="3506563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1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t John and St Francis Church School">
            <a:extLst>
              <a:ext uri="{FF2B5EF4-FFF2-40B4-BE49-F238E27FC236}">
                <a16:creationId xmlns:a16="http://schemas.microsoft.com/office/drawing/2014/main" id="{F461A516-40CE-FE88-236A-5898680D95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96525" y="121285"/>
            <a:ext cx="1657350" cy="16573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A2BE77F-0D30-D1D0-6002-F18ADF15D0BC}"/>
              </a:ext>
            </a:extLst>
          </p:cNvPr>
          <p:cNvSpPr txBox="1"/>
          <p:nvPr/>
        </p:nvSpPr>
        <p:spPr>
          <a:xfrm>
            <a:off x="965200" y="2133600"/>
            <a:ext cx="10139680" cy="3539430"/>
          </a:xfrm>
          <a:prstGeom prst="rect">
            <a:avLst/>
          </a:prstGeom>
          <a:noFill/>
        </p:spPr>
        <p:txBody>
          <a:bodyPr wrap="square" rtlCol="0">
            <a:spAutoFit/>
          </a:bodyPr>
          <a:lstStyle/>
          <a:p>
            <a:r>
              <a:rPr lang="en-GB" sz="2800" dirty="0"/>
              <a:t>At St John &amp; St Francis Church School, we believe that everyone can do Maths. We aim to develop a culture of deep understanding, confidence and competence in mathematics that produces strong, secure learning and real progress. Our goal is to ensure that when pupils leave us, they are assured, happy and resilient mathematicians who relish the challenge of maths. They will be independent and reflective thinkers, whose skills not only liberate them in maths but also support them across the curriculum. </a:t>
            </a:r>
            <a:endParaRPr lang="en-GB" sz="2800" dirty="0">
              <a:latin typeface="Comic Sans MS" panose="030F0702030302020204" pitchFamily="66" charset="0"/>
            </a:endParaRPr>
          </a:p>
        </p:txBody>
      </p:sp>
      <p:pic>
        <p:nvPicPr>
          <p:cNvPr id="3" name="Recorded Sound">
            <a:hlinkClick r:id="" action="ppaction://media"/>
            <a:extLst>
              <a:ext uri="{FF2B5EF4-FFF2-40B4-BE49-F238E27FC236}">
                <a16:creationId xmlns:a16="http://schemas.microsoft.com/office/drawing/2014/main" id="{D622E4E0-A02D-DE83-0D6A-4980B40039B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73743" y="543560"/>
            <a:ext cx="406400" cy="406400"/>
          </a:xfrm>
          <a:prstGeom prst="rect">
            <a:avLst/>
          </a:prstGeom>
        </p:spPr>
      </p:pic>
    </p:spTree>
    <p:extLst>
      <p:ext uri="{BB962C8B-B14F-4D97-AF65-F5344CB8AC3E}">
        <p14:creationId xmlns:p14="http://schemas.microsoft.com/office/powerpoint/2010/main" val="3666712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81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7" name="Rectangle 2056">
            <a:extLst>
              <a:ext uri="{FF2B5EF4-FFF2-40B4-BE49-F238E27FC236}">
                <a16:creationId xmlns:a16="http://schemas.microsoft.com/office/drawing/2014/main" id="{F5258B98-3BD5-0A20-B0E7-944EAEB2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510612"/>
            <a:ext cx="12192000" cy="3347388"/>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59" name="Rectangle 2058">
            <a:extLst>
              <a:ext uri="{FF2B5EF4-FFF2-40B4-BE49-F238E27FC236}">
                <a16:creationId xmlns:a16="http://schemas.microsoft.com/office/drawing/2014/main" id="{D70BC64E-B094-49DE-BD9C-DB662FCF59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1" name="Rectangle 2060">
            <a:extLst>
              <a:ext uri="{FF2B5EF4-FFF2-40B4-BE49-F238E27FC236}">
                <a16:creationId xmlns:a16="http://schemas.microsoft.com/office/drawing/2014/main" id="{A718E0F5-1EF3-64D6-0802-B7983AC6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37234"/>
            <a:ext cx="12192000" cy="3120318"/>
          </a:xfrm>
          <a:prstGeom prst="rect">
            <a:avLst/>
          </a:prstGeom>
          <a:gradFill>
            <a:gsLst>
              <a:gs pos="14000">
                <a:schemeClr val="accent1">
                  <a:lumMod val="60000"/>
                  <a:lumOff val="40000"/>
                  <a:alpha val="0"/>
                </a:schemeClr>
              </a:gs>
              <a:gs pos="100000">
                <a:schemeClr val="accent1">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A2BE77F-0D30-D1D0-6002-F18ADF15D0BC}"/>
              </a:ext>
            </a:extLst>
          </p:cNvPr>
          <p:cNvSpPr txBox="1"/>
          <p:nvPr/>
        </p:nvSpPr>
        <p:spPr>
          <a:xfrm>
            <a:off x="952500" y="2285997"/>
            <a:ext cx="5133145" cy="3890965"/>
          </a:xfrm>
          <a:prstGeom prst="rect">
            <a:avLst/>
          </a:prstGeom>
        </p:spPr>
        <p:txBody>
          <a:bodyPr vert="horz" lIns="91440" tIns="45720" rIns="91440" bIns="45720" rtlCol="0">
            <a:normAutofit/>
          </a:bodyPr>
          <a:lstStyle/>
          <a:p>
            <a:pPr>
              <a:lnSpc>
                <a:spcPct val="120000"/>
              </a:lnSpc>
              <a:spcAft>
                <a:spcPts val="600"/>
              </a:spcAft>
            </a:pPr>
            <a:r>
              <a:rPr lang="en-US" dirty="0"/>
              <a:t>What is Mastery?</a:t>
            </a:r>
          </a:p>
          <a:p>
            <a:pPr>
              <a:lnSpc>
                <a:spcPct val="120000"/>
              </a:lnSpc>
              <a:spcAft>
                <a:spcPts val="600"/>
              </a:spcAft>
            </a:pPr>
            <a:endParaRPr lang="en-US" dirty="0"/>
          </a:p>
          <a:p>
            <a:pPr>
              <a:lnSpc>
                <a:spcPct val="120000"/>
              </a:lnSpc>
              <a:spcAft>
                <a:spcPts val="600"/>
              </a:spcAft>
            </a:pPr>
            <a:r>
              <a:rPr lang="en-US" dirty="0"/>
              <a:t>“In mathematics, you know you’ve mastered something when you can apply it to a totally new problem in an unfamiliar situation.”</a:t>
            </a:r>
          </a:p>
          <a:p>
            <a:pPr>
              <a:lnSpc>
                <a:spcPct val="120000"/>
              </a:lnSpc>
              <a:spcAft>
                <a:spcPts val="600"/>
              </a:spcAft>
            </a:pPr>
            <a:endParaRPr lang="en-US" dirty="0"/>
          </a:p>
        </p:txBody>
      </p:sp>
      <p:pic>
        <p:nvPicPr>
          <p:cNvPr id="2052" name="Picture 4" descr="Image result for mastery maths">
            <a:extLst>
              <a:ext uri="{FF2B5EF4-FFF2-40B4-BE49-F238E27FC236}">
                <a16:creationId xmlns:a16="http://schemas.microsoft.com/office/drawing/2014/main" id="{44D119BA-CBB4-FAF0-7ECA-D5B2946AE710}"/>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6143093" y="1996254"/>
            <a:ext cx="5950935" cy="448732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St John and St Francis Church School">
            <a:extLst>
              <a:ext uri="{FF2B5EF4-FFF2-40B4-BE49-F238E27FC236}">
                <a16:creationId xmlns:a16="http://schemas.microsoft.com/office/drawing/2014/main" id="{F461A516-40CE-FE88-236A-5898680D95C0}"/>
              </a:ext>
            </a:extLst>
          </p:cNvPr>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10212395" y="155787"/>
            <a:ext cx="1613845" cy="161384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00AEAAF5-F2E4-A382-FFA4-015DDBDA4843}"/>
              </a:ext>
            </a:extLst>
          </p:cNvPr>
          <p:cNvPicPr>
            <a:picLocks noChangeAspect="1"/>
          </p:cNvPicPr>
          <p:nvPr/>
        </p:nvPicPr>
        <p:blipFill>
          <a:blip r:embed="rId9"/>
          <a:stretch>
            <a:fillRect/>
          </a:stretch>
        </p:blipFill>
        <p:spPr>
          <a:xfrm>
            <a:off x="0" y="273497"/>
            <a:ext cx="4086023" cy="1142010"/>
          </a:xfrm>
          <a:prstGeom prst="rect">
            <a:avLst/>
          </a:prstGeom>
        </p:spPr>
      </p:pic>
      <p:pic>
        <p:nvPicPr>
          <p:cNvPr id="1028" name="Picture 4" descr="Numberblocks logo in PNG SVG Vector format - Free Download">
            <a:extLst>
              <a:ext uri="{FF2B5EF4-FFF2-40B4-BE49-F238E27FC236}">
                <a16:creationId xmlns:a16="http://schemas.microsoft.com/office/drawing/2014/main" id="{14559142-6D91-A644-232A-DF457784536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7972" y="4926119"/>
            <a:ext cx="3130096" cy="1787917"/>
          </a:xfrm>
          <a:prstGeom prst="rect">
            <a:avLst/>
          </a:prstGeom>
          <a:noFill/>
          <a:extLst>
            <a:ext uri="{909E8E84-426E-40DD-AFC4-6F175D3DCCD1}">
              <a14:hiddenFill xmlns:a14="http://schemas.microsoft.com/office/drawing/2010/main">
                <a:solidFill>
                  <a:srgbClr val="FFFFFF"/>
                </a:solidFill>
              </a14:hiddenFill>
            </a:ext>
          </a:extLst>
        </p:spPr>
      </p:pic>
      <p:pic>
        <p:nvPicPr>
          <p:cNvPr id="3" name="Recorded Sound">
            <a:hlinkClick r:id="" action="ppaction://media"/>
            <a:extLst>
              <a:ext uri="{FF2B5EF4-FFF2-40B4-BE49-F238E27FC236}">
                <a16:creationId xmlns:a16="http://schemas.microsoft.com/office/drawing/2014/main" id="{D2C05A6E-7B94-9DE3-8995-C5A9251EAEC6}"/>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535214" y="1448133"/>
            <a:ext cx="406400" cy="406400"/>
          </a:xfrm>
          <a:prstGeom prst="rect">
            <a:avLst/>
          </a:prstGeom>
        </p:spPr>
      </p:pic>
      <p:pic>
        <p:nvPicPr>
          <p:cNvPr id="4" name="Recorded Sound">
            <a:hlinkClick r:id="" action="ppaction://media"/>
            <a:extLst>
              <a:ext uri="{FF2B5EF4-FFF2-40B4-BE49-F238E27FC236}">
                <a16:creationId xmlns:a16="http://schemas.microsoft.com/office/drawing/2014/main" id="{BF26073D-FE48-4871-0604-40B2FA8C352F}"/>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6678307" y="1802258"/>
            <a:ext cx="406400" cy="406400"/>
          </a:xfrm>
          <a:prstGeom prst="rect">
            <a:avLst/>
          </a:prstGeom>
        </p:spPr>
      </p:pic>
    </p:spTree>
    <p:extLst>
      <p:ext uri="{BB962C8B-B14F-4D97-AF65-F5344CB8AC3E}">
        <p14:creationId xmlns:p14="http://schemas.microsoft.com/office/powerpoint/2010/main" val="2032098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617"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953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audio>
              <p:cMediaNode vol="80000">
                <p:cTn id="12"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t John and St Francis Church School">
            <a:extLst>
              <a:ext uri="{FF2B5EF4-FFF2-40B4-BE49-F238E27FC236}">
                <a16:creationId xmlns:a16="http://schemas.microsoft.com/office/drawing/2014/main" id="{F461A516-40CE-FE88-236A-5898680D95C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96525" y="121285"/>
            <a:ext cx="1657350" cy="16573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A2BE77F-0D30-D1D0-6002-F18ADF15D0BC}"/>
              </a:ext>
            </a:extLst>
          </p:cNvPr>
          <p:cNvSpPr txBox="1"/>
          <p:nvPr/>
        </p:nvSpPr>
        <p:spPr>
          <a:xfrm>
            <a:off x="965200" y="2133600"/>
            <a:ext cx="10139680" cy="1384995"/>
          </a:xfrm>
          <a:prstGeom prst="rect">
            <a:avLst/>
          </a:prstGeom>
          <a:noFill/>
        </p:spPr>
        <p:txBody>
          <a:bodyPr wrap="square" rtlCol="0">
            <a:spAutoFit/>
          </a:bodyPr>
          <a:lstStyle/>
          <a:p>
            <a:r>
              <a:rPr lang="en-GB" sz="2800" dirty="0">
                <a:latin typeface="Comic Sans MS" panose="030F0702030302020204" pitchFamily="66" charset="0"/>
              </a:rPr>
              <a:t>The Concrete, Pictorial, Abstract approach (CPA)</a:t>
            </a:r>
          </a:p>
          <a:p>
            <a:r>
              <a:rPr lang="en-GB" sz="2800" dirty="0">
                <a:latin typeface="Comic Sans MS" panose="030F0702030302020204" pitchFamily="66" charset="0"/>
              </a:rPr>
              <a:t> </a:t>
            </a:r>
          </a:p>
          <a:p>
            <a:endParaRPr lang="en-GB" sz="2800" dirty="0">
              <a:latin typeface="Comic Sans MS" panose="030F0702030302020204" pitchFamily="66" charset="0"/>
            </a:endParaRPr>
          </a:p>
        </p:txBody>
      </p:sp>
      <p:pic>
        <p:nvPicPr>
          <p:cNvPr id="4" name="Picture 3">
            <a:extLst>
              <a:ext uri="{FF2B5EF4-FFF2-40B4-BE49-F238E27FC236}">
                <a16:creationId xmlns:a16="http://schemas.microsoft.com/office/drawing/2014/main" id="{FB1E0CAF-BF2C-A6CE-B747-EAF202F70CA7}"/>
              </a:ext>
            </a:extLst>
          </p:cNvPr>
          <p:cNvPicPr>
            <a:picLocks noChangeAspect="1"/>
          </p:cNvPicPr>
          <p:nvPr/>
        </p:nvPicPr>
        <p:blipFill>
          <a:blip r:embed="rId8"/>
          <a:stretch>
            <a:fillRect/>
          </a:stretch>
        </p:blipFill>
        <p:spPr>
          <a:xfrm>
            <a:off x="601980" y="3218440"/>
            <a:ext cx="2496820" cy="1604316"/>
          </a:xfrm>
          <a:prstGeom prst="rect">
            <a:avLst/>
          </a:prstGeom>
        </p:spPr>
      </p:pic>
      <p:pic>
        <p:nvPicPr>
          <p:cNvPr id="6" name="Picture 5">
            <a:extLst>
              <a:ext uri="{FF2B5EF4-FFF2-40B4-BE49-F238E27FC236}">
                <a16:creationId xmlns:a16="http://schemas.microsoft.com/office/drawing/2014/main" id="{B2E17E91-453F-2748-3ED3-7BD4AF30BE11}"/>
              </a:ext>
            </a:extLst>
          </p:cNvPr>
          <p:cNvPicPr>
            <a:picLocks noChangeAspect="1"/>
          </p:cNvPicPr>
          <p:nvPr/>
        </p:nvPicPr>
        <p:blipFill>
          <a:blip r:embed="rId9"/>
          <a:stretch>
            <a:fillRect/>
          </a:stretch>
        </p:blipFill>
        <p:spPr>
          <a:xfrm>
            <a:off x="3412808" y="3942834"/>
            <a:ext cx="2336518" cy="2473960"/>
          </a:xfrm>
          <a:prstGeom prst="rect">
            <a:avLst/>
          </a:prstGeom>
        </p:spPr>
      </p:pic>
      <p:pic>
        <p:nvPicPr>
          <p:cNvPr id="3" name="Picture 2" descr="Image result for toy cars">
            <a:extLst>
              <a:ext uri="{FF2B5EF4-FFF2-40B4-BE49-F238E27FC236}">
                <a16:creationId xmlns:a16="http://schemas.microsoft.com/office/drawing/2014/main" id="{B7C11435-535C-3EFE-9CF6-6A2DDB3CFB1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97602" y="2826097"/>
            <a:ext cx="2895600" cy="28956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water tray">
            <a:extLst>
              <a:ext uri="{FF2B5EF4-FFF2-40B4-BE49-F238E27FC236}">
                <a16:creationId xmlns:a16="http://schemas.microsoft.com/office/drawing/2014/main" id="{1376F415-5F8E-5E4A-02AB-D115EEBE43C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41478" y="3648075"/>
            <a:ext cx="2343150" cy="2571750"/>
          </a:xfrm>
          <a:prstGeom prst="rect">
            <a:avLst/>
          </a:prstGeom>
          <a:noFill/>
          <a:extLst>
            <a:ext uri="{909E8E84-426E-40DD-AFC4-6F175D3DCCD1}">
              <a14:hiddenFill xmlns:a14="http://schemas.microsoft.com/office/drawing/2010/main">
                <a:solidFill>
                  <a:srgbClr val="FFFFFF"/>
                </a:solidFill>
              </a14:hiddenFill>
            </a:ext>
          </a:extLst>
        </p:spPr>
      </p:pic>
      <p:pic>
        <p:nvPicPr>
          <p:cNvPr id="5" name="Recorded Sound">
            <a:hlinkClick r:id="" action="ppaction://media"/>
            <a:extLst>
              <a:ext uri="{FF2B5EF4-FFF2-40B4-BE49-F238E27FC236}">
                <a16:creationId xmlns:a16="http://schemas.microsoft.com/office/drawing/2014/main" id="{B692A572-DA6D-73CD-AEDE-5528BD7F837D}"/>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017239" y="949960"/>
            <a:ext cx="406400" cy="406400"/>
          </a:xfrm>
          <a:prstGeom prst="rect">
            <a:avLst/>
          </a:prstGeom>
        </p:spPr>
      </p:pic>
      <p:pic>
        <p:nvPicPr>
          <p:cNvPr id="7" name="Recorded Sound">
            <a:hlinkClick r:id="" action="ppaction://media"/>
            <a:extLst>
              <a:ext uri="{FF2B5EF4-FFF2-40B4-BE49-F238E27FC236}">
                <a16:creationId xmlns:a16="http://schemas.microsoft.com/office/drawing/2014/main" id="{4EAE4D5A-CE37-B357-2A8A-81FA7A4F6A1C}"/>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0093325" y="2697007"/>
            <a:ext cx="406400" cy="406400"/>
          </a:xfrm>
          <a:prstGeom prst="rect">
            <a:avLst/>
          </a:prstGeom>
        </p:spPr>
      </p:pic>
    </p:spTree>
    <p:extLst>
      <p:ext uri="{BB962C8B-B14F-4D97-AF65-F5344CB8AC3E}">
        <p14:creationId xmlns:p14="http://schemas.microsoft.com/office/powerpoint/2010/main" val="2108155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684"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138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5"/>
                </p:tgtEl>
              </p:cMediaNode>
            </p:audio>
            <p:audio>
              <p:cMediaNode vol="80000">
                <p:cTn id="12"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t John and St Francis Church School">
            <a:extLst>
              <a:ext uri="{FF2B5EF4-FFF2-40B4-BE49-F238E27FC236}">
                <a16:creationId xmlns:a16="http://schemas.microsoft.com/office/drawing/2014/main" id="{13EBEDCD-17DA-7AF6-A47B-575534A9EA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96525" y="121285"/>
            <a:ext cx="1657350" cy="16573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AB98AFA-D0DB-050C-3BE1-14BADB663252}"/>
              </a:ext>
            </a:extLst>
          </p:cNvPr>
          <p:cNvSpPr txBox="1"/>
          <p:nvPr/>
        </p:nvSpPr>
        <p:spPr>
          <a:xfrm>
            <a:off x="1108710" y="1287975"/>
            <a:ext cx="8863965" cy="830997"/>
          </a:xfrm>
          <a:prstGeom prst="rect">
            <a:avLst/>
          </a:prstGeom>
          <a:noFill/>
        </p:spPr>
        <p:txBody>
          <a:bodyPr wrap="square" rtlCol="0">
            <a:spAutoFit/>
          </a:bodyPr>
          <a:lstStyle/>
          <a:p>
            <a:r>
              <a:rPr lang="en-GB" sz="2400" dirty="0"/>
              <a:t>Progression in Maths:  </a:t>
            </a:r>
            <a:r>
              <a:rPr lang="en-GB" sz="2400" dirty="0">
                <a:hlinkClick r:id="rId6"/>
              </a:rPr>
              <a:t>St John and St Francis - Home</a:t>
            </a:r>
            <a:endParaRPr lang="en-GB" sz="2400" dirty="0"/>
          </a:p>
          <a:p>
            <a:endParaRPr lang="en-GB" sz="2400" dirty="0"/>
          </a:p>
        </p:txBody>
      </p:sp>
      <p:pic>
        <p:nvPicPr>
          <p:cNvPr id="2" name="Recorded Sound">
            <a:hlinkClick r:id="" action="ppaction://media"/>
            <a:extLst>
              <a:ext uri="{FF2B5EF4-FFF2-40B4-BE49-F238E27FC236}">
                <a16:creationId xmlns:a16="http://schemas.microsoft.com/office/drawing/2014/main" id="{298DCB82-DACD-D25F-02EF-0F4368805C8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550440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07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t John and St Francis Church School">
            <a:extLst>
              <a:ext uri="{FF2B5EF4-FFF2-40B4-BE49-F238E27FC236}">
                <a16:creationId xmlns:a16="http://schemas.microsoft.com/office/drawing/2014/main" id="{13EBEDCD-17DA-7AF6-A47B-575534A9EA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96525" y="121285"/>
            <a:ext cx="1657350" cy="16573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65B409E-DC69-162E-5EFB-D3C3F75A61B6}"/>
              </a:ext>
            </a:extLst>
          </p:cNvPr>
          <p:cNvSpPr txBox="1"/>
          <p:nvPr/>
        </p:nvSpPr>
        <p:spPr>
          <a:xfrm>
            <a:off x="1866900" y="1609725"/>
            <a:ext cx="7781925" cy="2308324"/>
          </a:xfrm>
          <a:prstGeom prst="rect">
            <a:avLst/>
          </a:prstGeom>
          <a:noFill/>
        </p:spPr>
        <p:txBody>
          <a:bodyPr wrap="square" rtlCol="0">
            <a:spAutoFit/>
          </a:bodyPr>
          <a:lstStyle/>
          <a:p>
            <a:r>
              <a:rPr lang="en-GB" sz="4000" b="1" dirty="0"/>
              <a:t>Subitising</a:t>
            </a:r>
            <a:r>
              <a:rPr lang="en-GB" sz="4000" dirty="0"/>
              <a:t> – The super power you never knew you had!</a:t>
            </a:r>
          </a:p>
          <a:p>
            <a:endParaRPr lang="en-GB" sz="3200" dirty="0"/>
          </a:p>
          <a:p>
            <a:endParaRPr lang="en-GB" sz="3200" dirty="0"/>
          </a:p>
        </p:txBody>
      </p:sp>
      <p:pic>
        <p:nvPicPr>
          <p:cNvPr id="2050" name="Picture 2" descr="Image result for super hero">
            <a:extLst>
              <a:ext uri="{FF2B5EF4-FFF2-40B4-BE49-F238E27FC236}">
                <a16:creationId xmlns:a16="http://schemas.microsoft.com/office/drawing/2014/main" id="{FF8D1D7D-E900-2965-0542-5006638AEEB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52068" y="2498725"/>
            <a:ext cx="2673032" cy="398739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2A69D86-EA2D-2A1A-4014-F436406BF611}"/>
              </a:ext>
            </a:extLst>
          </p:cNvPr>
          <p:cNvSpPr txBox="1"/>
          <p:nvPr/>
        </p:nvSpPr>
        <p:spPr>
          <a:xfrm>
            <a:off x="1076325" y="5248275"/>
            <a:ext cx="6096000" cy="646331"/>
          </a:xfrm>
          <a:prstGeom prst="rect">
            <a:avLst/>
          </a:prstGeom>
          <a:noFill/>
        </p:spPr>
        <p:txBody>
          <a:bodyPr wrap="square">
            <a:spAutoFit/>
          </a:bodyPr>
          <a:lstStyle/>
          <a:p>
            <a:r>
              <a:rPr lang="en-GB" dirty="0">
                <a:hlinkClick r:id="rId7"/>
              </a:rPr>
              <a:t>Dots, fingers and 5 frames (subitising) - Speaking cards (wordwall.net)</a:t>
            </a:r>
            <a:endParaRPr lang="en-GB" dirty="0"/>
          </a:p>
        </p:txBody>
      </p:sp>
      <p:pic>
        <p:nvPicPr>
          <p:cNvPr id="2" name="Recorded Sound">
            <a:hlinkClick r:id="" action="ppaction://media"/>
            <a:extLst>
              <a:ext uri="{FF2B5EF4-FFF2-40B4-BE49-F238E27FC236}">
                <a16:creationId xmlns:a16="http://schemas.microsoft.com/office/drawing/2014/main" id="{2E982ABF-8212-DDEF-3695-9D5E1DD7B36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663700" y="3874979"/>
            <a:ext cx="406400" cy="406400"/>
          </a:xfrm>
          <a:prstGeom prst="rect">
            <a:avLst/>
          </a:prstGeom>
        </p:spPr>
      </p:pic>
    </p:spTree>
    <p:extLst>
      <p:ext uri="{BB962C8B-B14F-4D97-AF65-F5344CB8AC3E}">
        <p14:creationId xmlns:p14="http://schemas.microsoft.com/office/powerpoint/2010/main" val="1193595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85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light&#10;&#10;Description automatically generated">
            <a:extLst>
              <a:ext uri="{FF2B5EF4-FFF2-40B4-BE49-F238E27FC236}">
                <a16:creationId xmlns:a16="http://schemas.microsoft.com/office/drawing/2014/main" id="{3CBDAE30-070D-410F-BB14-25C2A9B562D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32488" r="30459"/>
          <a:stretch/>
        </p:blipFill>
        <p:spPr>
          <a:xfrm>
            <a:off x="6331179" y="1863958"/>
            <a:ext cx="2282025" cy="3464380"/>
          </a:xfrm>
          <a:prstGeom prst="rect">
            <a:avLst/>
          </a:prstGeom>
        </p:spPr>
      </p:pic>
      <p:pic>
        <p:nvPicPr>
          <p:cNvPr id="8" name="Picture 7" descr="A close up of a toy&#10;&#10;Description automatically generated">
            <a:extLst>
              <a:ext uri="{FF2B5EF4-FFF2-40B4-BE49-F238E27FC236}">
                <a16:creationId xmlns:a16="http://schemas.microsoft.com/office/drawing/2014/main" id="{F8D264AB-6770-4919-9564-42B93E92341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32411" r="30223"/>
          <a:stretch/>
        </p:blipFill>
        <p:spPr>
          <a:xfrm>
            <a:off x="3723403" y="3048000"/>
            <a:ext cx="1613353" cy="2428704"/>
          </a:xfrm>
          <a:prstGeom prst="rect">
            <a:avLst/>
          </a:prstGeom>
        </p:spPr>
      </p:pic>
      <p:sp>
        <p:nvSpPr>
          <p:cNvPr id="2" name="Rectangle 1">
            <a:extLst>
              <a:ext uri="{FF2B5EF4-FFF2-40B4-BE49-F238E27FC236}">
                <a16:creationId xmlns:a16="http://schemas.microsoft.com/office/drawing/2014/main" id="{05E65DD2-A7D5-4CA1-BDE9-50F9FED91C23}"/>
              </a:ext>
            </a:extLst>
          </p:cNvPr>
          <p:cNvSpPr/>
          <p:nvPr/>
        </p:nvSpPr>
        <p:spPr>
          <a:xfrm>
            <a:off x="4008120" y="2926080"/>
            <a:ext cx="899160" cy="77724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9" name="Rectangle 8">
            <a:extLst>
              <a:ext uri="{FF2B5EF4-FFF2-40B4-BE49-F238E27FC236}">
                <a16:creationId xmlns:a16="http://schemas.microsoft.com/office/drawing/2014/main" id="{DFB4BDDA-BF55-45B7-A994-2E8F4E489F8E}"/>
              </a:ext>
            </a:extLst>
          </p:cNvPr>
          <p:cNvSpPr/>
          <p:nvPr/>
        </p:nvSpPr>
        <p:spPr>
          <a:xfrm>
            <a:off x="7025640" y="1863958"/>
            <a:ext cx="899160" cy="77724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0" name="Speech Bubble: Rectangle with Corners Rounded 9">
            <a:extLst>
              <a:ext uri="{FF2B5EF4-FFF2-40B4-BE49-F238E27FC236}">
                <a16:creationId xmlns:a16="http://schemas.microsoft.com/office/drawing/2014/main" id="{A5680175-4321-4805-860E-B12CBBF93013}"/>
              </a:ext>
            </a:extLst>
          </p:cNvPr>
          <p:cNvSpPr/>
          <p:nvPr/>
        </p:nvSpPr>
        <p:spPr>
          <a:xfrm>
            <a:off x="1473514" y="1460771"/>
            <a:ext cx="3139440" cy="1404349"/>
          </a:xfrm>
          <a:prstGeom prst="wedgeRoundRectCallout">
            <a:avLst>
              <a:gd name="adj1" fmla="val 27086"/>
              <a:gd name="adj2" fmla="val 71705"/>
              <a:gd name="adj3" fmla="val 16667"/>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400" kern="0" dirty="0">
                <a:solidFill>
                  <a:prstClr val="white"/>
                </a:solidFill>
                <a:latin typeface="Century Gothic" panose="020B0502020202020204" pitchFamily="34" charset="0"/>
              </a:rPr>
              <a:t>C</a:t>
            </a:r>
            <a:r>
              <a:rPr lang="en-GB" sz="2400" kern="0" dirty="0">
                <a:solidFill>
                  <a:prstClr val="white"/>
                </a:solidFill>
                <a:latin typeface="Century Gothic" panose="020B0502020202020204" pitchFamily="34" charset="0"/>
              </a:rPr>
              <a:t>an you say our numbers?</a:t>
            </a:r>
            <a:endParaRPr kumimoji="0" lang="en-GB" sz="2400" b="0" i="0" u="none" strike="noStrike" kern="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14" name="Rectangle 13">
            <a:extLst>
              <a:ext uri="{FF2B5EF4-FFF2-40B4-BE49-F238E27FC236}">
                <a16:creationId xmlns:a16="http://schemas.microsoft.com/office/drawing/2014/main" id="{87B53F64-F533-472B-B9CF-853BC668374A}"/>
              </a:ext>
            </a:extLst>
          </p:cNvPr>
          <p:cNvSpPr/>
          <p:nvPr/>
        </p:nvSpPr>
        <p:spPr>
          <a:xfrm>
            <a:off x="4511040" y="6508800"/>
            <a:ext cx="7624009" cy="276999"/>
          </a:xfrm>
          <a:prstGeom prst="rect">
            <a:avLst/>
          </a:prstGeom>
        </p:spPr>
        <p:txBody>
          <a:bodyPr wrap="square" lIns="91440" tIns="45720" rIns="91440" bIns="45720" anchor="t">
            <a:spAutoFit/>
          </a:bodyPr>
          <a:lstStyle/>
          <a:p>
            <a:pPr algn="r">
              <a:defRPr/>
            </a:pPr>
            <a:r>
              <a:rPr lang="en-GB" sz="1200" i="1" dirty="0">
                <a:solidFill>
                  <a:srgbClr val="969798"/>
                </a:solidFill>
                <a:latin typeface="Century Gothic" panose="020B0502020202020204" pitchFamily="34" charset="0"/>
                <a:ea typeface="Calibri" panose="020F0502020204030204" pitchFamily="34" charset="0"/>
                <a:cs typeface="Times New Roman"/>
              </a:rPr>
              <a:t> Images © 2021 Alphablocks Ltd. All rights reserved. Mastering Number 2021/22 ncetm.org.uk</a:t>
            </a:r>
            <a:endParaRPr kumimoji="0" lang="en-GB" sz="1200" b="0" i="1" u="none" strike="noStrike" kern="1200" cap="none" spc="0" normalizeH="0" baseline="0" noProof="0" dirty="0">
              <a:ln>
                <a:noFill/>
              </a:ln>
              <a:solidFill>
                <a:srgbClr val="969798"/>
              </a:solidFill>
              <a:effectLst/>
              <a:uLnTx/>
              <a:uFillTx/>
              <a:latin typeface="Century Gothic" panose="020B0502020202020204" pitchFamily="34" charset="0"/>
              <a:cs typeface="Times New Roman"/>
            </a:endParaRPr>
          </a:p>
        </p:txBody>
      </p:sp>
      <p:pic>
        <p:nvPicPr>
          <p:cNvPr id="3" name="Recorded Sound">
            <a:hlinkClick r:id="" action="ppaction://media"/>
            <a:extLst>
              <a:ext uri="{FF2B5EF4-FFF2-40B4-BE49-F238E27FC236}">
                <a16:creationId xmlns:a16="http://schemas.microsoft.com/office/drawing/2014/main" id="{EBA6AAFC-0BDA-2245-4939-2481C1ADAA0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623826" y="721139"/>
            <a:ext cx="406400" cy="406400"/>
          </a:xfrm>
          <a:prstGeom prst="rect">
            <a:avLst/>
          </a:prstGeom>
        </p:spPr>
      </p:pic>
    </p:spTree>
    <p:extLst>
      <p:ext uri="{BB962C8B-B14F-4D97-AF65-F5344CB8AC3E}">
        <p14:creationId xmlns:p14="http://schemas.microsoft.com/office/powerpoint/2010/main" val="1518097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par>
                                <p:cTn id="8" presetID="9" presetClass="exit" presetSubtype="0" fill="hold" grpId="0" nodeType="withEffect">
                                  <p:stCondLst>
                                    <p:cond delay="0"/>
                                  </p:stCondLst>
                                  <p:childTnLst>
                                    <p:animEffect transition="out" filter="dissolve">
                                      <p:cBhvr>
                                        <p:cTn id="9" dur="500"/>
                                        <p:tgtEl>
                                          <p:spTgt spid="2"/>
                                        </p:tgtEl>
                                      </p:cBhvr>
                                    </p:animEffect>
                                    <p:set>
                                      <p:cBhvr>
                                        <p:cTn id="10" dur="1" fill="hold">
                                          <p:stCondLst>
                                            <p:cond delay="499"/>
                                          </p:stCondLst>
                                        </p:cTn>
                                        <p:tgtEl>
                                          <p:spTgt spid="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4585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3"/>
                </p:tgtEl>
              </p:cMediaNode>
            </p:audio>
          </p:childTnLst>
        </p:cTn>
      </p:par>
    </p:tnLst>
    <p:bldLst>
      <p:bldP spid="2"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light&#10;&#10;Description automatically generated">
            <a:extLst>
              <a:ext uri="{FF2B5EF4-FFF2-40B4-BE49-F238E27FC236}">
                <a16:creationId xmlns:a16="http://schemas.microsoft.com/office/drawing/2014/main" id="{3CBDAE30-070D-410F-BB14-25C2A9B562D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32488" r="30459"/>
          <a:stretch/>
        </p:blipFill>
        <p:spPr>
          <a:xfrm>
            <a:off x="6331179" y="1863958"/>
            <a:ext cx="2282025" cy="3464380"/>
          </a:xfrm>
          <a:prstGeom prst="rect">
            <a:avLst/>
          </a:prstGeom>
        </p:spPr>
      </p:pic>
      <p:pic>
        <p:nvPicPr>
          <p:cNvPr id="8" name="Picture 7" descr="A close up of a toy&#10;&#10;Description automatically generated">
            <a:extLst>
              <a:ext uri="{FF2B5EF4-FFF2-40B4-BE49-F238E27FC236}">
                <a16:creationId xmlns:a16="http://schemas.microsoft.com/office/drawing/2014/main" id="{F8D264AB-6770-4919-9564-42B93E92341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32411" r="30223"/>
          <a:stretch/>
        </p:blipFill>
        <p:spPr>
          <a:xfrm>
            <a:off x="3723403" y="3048000"/>
            <a:ext cx="1613353" cy="2428704"/>
          </a:xfrm>
          <a:prstGeom prst="rect">
            <a:avLst/>
          </a:prstGeom>
        </p:spPr>
      </p:pic>
      <p:sp>
        <p:nvSpPr>
          <p:cNvPr id="11" name="Speech Bubble: Rectangle with Corners Rounded 10">
            <a:extLst>
              <a:ext uri="{FF2B5EF4-FFF2-40B4-BE49-F238E27FC236}">
                <a16:creationId xmlns:a16="http://schemas.microsoft.com/office/drawing/2014/main" id="{4640AFD2-51B8-4915-9990-A65F19746F33}"/>
              </a:ext>
            </a:extLst>
          </p:cNvPr>
          <p:cNvSpPr/>
          <p:nvPr/>
        </p:nvSpPr>
        <p:spPr>
          <a:xfrm>
            <a:off x="8071018" y="1031967"/>
            <a:ext cx="3139440" cy="1404349"/>
          </a:xfrm>
          <a:prstGeom prst="wedgeRoundRectCallout">
            <a:avLst>
              <a:gd name="adj1" fmla="val -37963"/>
              <a:gd name="adj2" fmla="val 77131"/>
              <a:gd name="adj3" fmla="val 16667"/>
            </a:avLst>
          </a:prstGeom>
          <a:solidFill>
            <a:srgbClr val="4472C4"/>
          </a:solidFill>
          <a:ln w="12700" cap="flat" cmpd="sng" algn="ctr">
            <a:solidFill>
              <a:srgbClr val="4472C4">
                <a:shade val="50000"/>
              </a:srgbClr>
            </a:solidFill>
            <a:prstDash val="solid"/>
            <a:miter lim="800000"/>
          </a:ln>
          <a:effectLst/>
        </p:spPr>
        <p:txBody>
          <a:bodyPr lIns="91440" tIns="45720" rIns="91440" bIns="45720" rtlCol="0" anchor="ctr"/>
          <a:lstStyle/>
          <a:p>
            <a:pPr algn="ctr">
              <a:defRPr/>
            </a:pPr>
            <a:r>
              <a:rPr kumimoji="0" lang="en-US" sz="2400" b="0" i="0" u="none" strike="noStrike" kern="0" cap="none" spc="0" normalizeH="0" baseline="0" noProof="0" dirty="0">
                <a:ln>
                  <a:noFill/>
                </a:ln>
                <a:solidFill>
                  <a:schemeClr val="bg1"/>
                </a:solidFill>
                <a:effectLst/>
                <a:uLnTx/>
                <a:uFillTx/>
                <a:latin typeface="Century Gothic"/>
              </a:rPr>
              <a:t>Play our </a:t>
            </a:r>
            <a:r>
              <a:rPr lang="en-US" sz="2400" kern="0" dirty="0">
                <a:solidFill>
                  <a:schemeClr val="bg1"/>
                </a:solidFill>
                <a:latin typeface="Century Gothic"/>
              </a:rPr>
              <a:t>spotty game</a:t>
            </a:r>
            <a:r>
              <a:rPr kumimoji="0" lang="en-US" sz="2400" b="0" i="0" u="none" strike="noStrike" kern="0" cap="none" spc="0" normalizeH="0" baseline="0" noProof="0" dirty="0">
                <a:ln>
                  <a:noFill/>
                </a:ln>
                <a:solidFill>
                  <a:schemeClr val="bg1"/>
                </a:solidFill>
                <a:effectLst/>
                <a:uLnTx/>
                <a:uFillTx/>
                <a:latin typeface="Century Gothic"/>
              </a:rPr>
              <a:t>!</a:t>
            </a:r>
            <a:endParaRPr kumimoji="0" lang="en-GB" sz="2400" b="0" i="0" u="none" strike="noStrike" kern="0" cap="none" spc="0" normalizeH="0" baseline="0" noProof="0" dirty="0">
              <a:ln>
                <a:noFill/>
              </a:ln>
              <a:solidFill>
                <a:schemeClr val="bg1"/>
              </a:solidFill>
              <a:effectLst/>
              <a:uLnTx/>
              <a:uFillTx/>
              <a:latin typeface="Century Gothic"/>
            </a:endParaRPr>
          </a:p>
        </p:txBody>
      </p:sp>
      <p:sp>
        <p:nvSpPr>
          <p:cNvPr id="9" name="Rectangle 8">
            <a:extLst>
              <a:ext uri="{FF2B5EF4-FFF2-40B4-BE49-F238E27FC236}">
                <a16:creationId xmlns:a16="http://schemas.microsoft.com/office/drawing/2014/main" id="{87B53F64-F533-472B-B9CF-853BC668374A}"/>
              </a:ext>
            </a:extLst>
          </p:cNvPr>
          <p:cNvSpPr/>
          <p:nvPr/>
        </p:nvSpPr>
        <p:spPr>
          <a:xfrm>
            <a:off x="4511040" y="6508800"/>
            <a:ext cx="7624009" cy="276999"/>
          </a:xfrm>
          <a:prstGeom prst="rect">
            <a:avLst/>
          </a:prstGeom>
        </p:spPr>
        <p:txBody>
          <a:bodyPr wrap="square" lIns="91440" tIns="45720" rIns="91440" bIns="45720" anchor="t">
            <a:spAutoFit/>
          </a:bodyPr>
          <a:lstStyle/>
          <a:p>
            <a:pPr algn="r">
              <a:defRPr/>
            </a:pPr>
            <a:r>
              <a:rPr lang="en-GB" sz="1200" i="1" dirty="0">
                <a:solidFill>
                  <a:srgbClr val="969798"/>
                </a:solidFill>
                <a:latin typeface="Century Gothic" panose="020B0502020202020204" pitchFamily="34" charset="0"/>
                <a:ea typeface="Calibri" panose="020F0502020204030204" pitchFamily="34" charset="0"/>
                <a:cs typeface="Times New Roman"/>
              </a:rPr>
              <a:t> Images © 2021 Alphablocks Ltd. All rights reserved. Mastering Number 2021/22 ncetm.org.uk</a:t>
            </a:r>
            <a:endParaRPr kumimoji="0" lang="en-GB" sz="1200" b="0" i="1" u="none" strike="noStrike" kern="1200" cap="none" spc="0" normalizeH="0" baseline="0" noProof="0" dirty="0">
              <a:ln>
                <a:noFill/>
              </a:ln>
              <a:solidFill>
                <a:srgbClr val="969798"/>
              </a:solidFill>
              <a:effectLst/>
              <a:uLnTx/>
              <a:uFillTx/>
              <a:latin typeface="Century Gothic" panose="020B0502020202020204" pitchFamily="34" charset="0"/>
              <a:cs typeface="Times New Roman"/>
            </a:endParaRPr>
          </a:p>
        </p:txBody>
      </p:sp>
    </p:spTree>
    <p:extLst>
      <p:ext uri="{BB962C8B-B14F-4D97-AF65-F5344CB8AC3E}">
        <p14:creationId xmlns:p14="http://schemas.microsoft.com/office/powerpoint/2010/main" val="1841839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97CCAFE3-A8FE-4B0A-A8D4-B97A9A9AD827}"/>
              </a:ext>
            </a:extLst>
          </p:cNvPr>
          <p:cNvSpPr/>
          <p:nvPr/>
        </p:nvSpPr>
        <p:spPr>
          <a:xfrm rot="10800000">
            <a:off x="3239881" y="2061000"/>
            <a:ext cx="1368000" cy="1368000"/>
          </a:xfrm>
          <a:prstGeom prst="ellips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sp>
        <p:nvSpPr>
          <p:cNvPr id="5" name="Oval 4">
            <a:extLst>
              <a:ext uri="{FF2B5EF4-FFF2-40B4-BE49-F238E27FC236}">
                <a16:creationId xmlns:a16="http://schemas.microsoft.com/office/drawing/2014/main" id="{B76507EB-9BEE-43DC-A78E-87D5473B7E85}"/>
              </a:ext>
            </a:extLst>
          </p:cNvPr>
          <p:cNvSpPr/>
          <p:nvPr/>
        </p:nvSpPr>
        <p:spPr>
          <a:xfrm rot="10800000">
            <a:off x="7584120" y="2061000"/>
            <a:ext cx="1368000" cy="1368000"/>
          </a:xfrm>
          <a:prstGeom prst="ellips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87B53F64-F533-472B-B9CF-853BC668374A}"/>
              </a:ext>
            </a:extLst>
          </p:cNvPr>
          <p:cNvSpPr/>
          <p:nvPr/>
        </p:nvSpPr>
        <p:spPr>
          <a:xfrm>
            <a:off x="8909486" y="6508800"/>
            <a:ext cx="3225563" cy="276999"/>
          </a:xfrm>
          <a:prstGeom prst="rect">
            <a:avLst/>
          </a:prstGeom>
        </p:spPr>
        <p:txBody>
          <a:bodyPr wrap="none" lIns="91440" tIns="45720" rIns="91440" bIns="45720" anchor="t">
            <a:spAutoFit/>
          </a:bodyPr>
          <a:lstStyle/>
          <a:p>
            <a:pPr algn="r">
              <a:defRPr/>
            </a:pPr>
            <a:r>
              <a:rPr lang="en-GB" sz="1200" i="1" dirty="0">
                <a:solidFill>
                  <a:srgbClr val="969798"/>
                </a:solidFill>
                <a:latin typeface="Century Gothic" panose="020B0502020202020204" pitchFamily="34" charset="0"/>
                <a:ea typeface="Calibri" panose="020F0502020204030204" pitchFamily="34" charset="0"/>
                <a:cs typeface="Times New Roman"/>
              </a:rPr>
              <a:t>Mastering Number 2021/22 ncetm.org.uk</a:t>
            </a:r>
            <a:endParaRPr kumimoji="0" lang="en-GB" sz="1200" b="0" i="1" u="none" strike="noStrike" kern="1200" cap="none" spc="0" normalizeH="0" baseline="0" noProof="0" dirty="0">
              <a:ln>
                <a:noFill/>
              </a:ln>
              <a:solidFill>
                <a:srgbClr val="969798"/>
              </a:solidFill>
              <a:effectLst/>
              <a:uLnTx/>
              <a:uFillTx/>
              <a:latin typeface="Century Gothic" panose="020B0502020202020204" pitchFamily="34" charset="0"/>
              <a:cs typeface="Times New Roman"/>
            </a:endParaRPr>
          </a:p>
        </p:txBody>
      </p:sp>
      <p:pic>
        <p:nvPicPr>
          <p:cNvPr id="2" name="Recorded Sound">
            <a:hlinkClick r:id="" action="ppaction://media"/>
            <a:extLst>
              <a:ext uri="{FF2B5EF4-FFF2-40B4-BE49-F238E27FC236}">
                <a16:creationId xmlns:a16="http://schemas.microsoft.com/office/drawing/2014/main" id="{35EA4B66-554E-A05D-2440-EE60FA6A45A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42505" y="721139"/>
            <a:ext cx="406400" cy="406400"/>
          </a:xfrm>
          <a:prstGeom prst="rect">
            <a:avLst/>
          </a:prstGeom>
        </p:spPr>
      </p:pic>
    </p:spTree>
    <p:extLst>
      <p:ext uri="{BB962C8B-B14F-4D97-AF65-F5344CB8AC3E}">
        <p14:creationId xmlns:p14="http://schemas.microsoft.com/office/powerpoint/2010/main" val="1829045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53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E3E0D-BDA2-7C94-8DC2-4B1DE5850DFF}"/>
            </a:ext>
          </a:extLst>
        </p:cNvPr>
        <p:cNvGrpSpPr/>
        <p:nvPr/>
      </p:nvGrpSpPr>
      <p:grpSpPr>
        <a:xfrm>
          <a:off x="0" y="0"/>
          <a:ext cx="0" cy="0"/>
          <a:chOff x="0" y="0"/>
          <a:chExt cx="0" cy="0"/>
        </a:xfrm>
      </p:grpSpPr>
      <p:pic>
        <p:nvPicPr>
          <p:cNvPr id="3" name="Picture 2" descr="St John and St Francis Church School">
            <a:extLst>
              <a:ext uri="{FF2B5EF4-FFF2-40B4-BE49-F238E27FC236}">
                <a16:creationId xmlns:a16="http://schemas.microsoft.com/office/drawing/2014/main" id="{ECE4DC7B-159E-F1D3-2EF3-EEB8522452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96525" y="121285"/>
            <a:ext cx="1657350" cy="16573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D0D6970-EC30-EB9C-6584-B7FBD5E39CE9}"/>
              </a:ext>
            </a:extLst>
          </p:cNvPr>
          <p:cNvSpPr txBox="1"/>
          <p:nvPr/>
        </p:nvSpPr>
        <p:spPr>
          <a:xfrm>
            <a:off x="1866900" y="1609725"/>
            <a:ext cx="7781925" cy="1077218"/>
          </a:xfrm>
          <a:prstGeom prst="rect">
            <a:avLst/>
          </a:prstGeom>
          <a:noFill/>
        </p:spPr>
        <p:txBody>
          <a:bodyPr wrap="square" rtlCol="0">
            <a:spAutoFit/>
          </a:bodyPr>
          <a:lstStyle/>
          <a:p>
            <a:endParaRPr lang="en-GB" sz="3200" dirty="0"/>
          </a:p>
          <a:p>
            <a:endParaRPr lang="en-GB" sz="3200" dirty="0"/>
          </a:p>
        </p:txBody>
      </p:sp>
      <p:pic>
        <p:nvPicPr>
          <p:cNvPr id="2" name="Recorded Sound">
            <a:hlinkClick r:id="" action="ppaction://media"/>
            <a:extLst>
              <a:ext uri="{FF2B5EF4-FFF2-40B4-BE49-F238E27FC236}">
                <a16:creationId xmlns:a16="http://schemas.microsoft.com/office/drawing/2014/main" id="{1730D0BF-B874-76A5-4B8A-142F1D1918A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2320079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2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97CCAFE3-A8FE-4B0A-A8D4-B97A9A9AD827}"/>
              </a:ext>
            </a:extLst>
          </p:cNvPr>
          <p:cNvSpPr/>
          <p:nvPr/>
        </p:nvSpPr>
        <p:spPr>
          <a:xfrm rot="10800000">
            <a:off x="3270361" y="4184440"/>
            <a:ext cx="1368000" cy="1368000"/>
          </a:xfrm>
          <a:prstGeom prst="ellips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sp>
        <p:nvSpPr>
          <p:cNvPr id="5" name="Oval 4">
            <a:extLst>
              <a:ext uri="{FF2B5EF4-FFF2-40B4-BE49-F238E27FC236}">
                <a16:creationId xmlns:a16="http://schemas.microsoft.com/office/drawing/2014/main" id="{B76507EB-9BEE-43DC-A78E-87D5473B7E85}"/>
              </a:ext>
            </a:extLst>
          </p:cNvPr>
          <p:cNvSpPr/>
          <p:nvPr/>
        </p:nvSpPr>
        <p:spPr>
          <a:xfrm rot="10800000">
            <a:off x="3270360" y="1305560"/>
            <a:ext cx="1368000" cy="1368000"/>
          </a:xfrm>
          <a:prstGeom prst="ellips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87B53F64-F533-472B-B9CF-853BC668374A}"/>
              </a:ext>
            </a:extLst>
          </p:cNvPr>
          <p:cNvSpPr/>
          <p:nvPr/>
        </p:nvSpPr>
        <p:spPr>
          <a:xfrm>
            <a:off x="8909486" y="6508800"/>
            <a:ext cx="3225563" cy="276999"/>
          </a:xfrm>
          <a:prstGeom prst="rect">
            <a:avLst/>
          </a:prstGeom>
        </p:spPr>
        <p:txBody>
          <a:bodyPr wrap="none" lIns="91440" tIns="45720" rIns="91440" bIns="45720" anchor="t">
            <a:spAutoFit/>
          </a:bodyPr>
          <a:lstStyle/>
          <a:p>
            <a:pPr algn="r">
              <a:defRPr/>
            </a:pPr>
            <a:r>
              <a:rPr lang="en-GB" sz="1200" i="1" dirty="0">
                <a:solidFill>
                  <a:srgbClr val="969798"/>
                </a:solidFill>
                <a:latin typeface="Century Gothic" panose="020B0502020202020204" pitchFamily="34" charset="0"/>
                <a:ea typeface="Calibri" panose="020F0502020204030204" pitchFamily="34" charset="0"/>
                <a:cs typeface="Times New Roman"/>
              </a:rPr>
              <a:t>Mastering Number 2021/22 ncetm.org.uk</a:t>
            </a:r>
            <a:endParaRPr kumimoji="0" lang="en-GB" sz="1200" b="0" i="1" u="none" strike="noStrike" kern="1200" cap="none" spc="0" normalizeH="0" baseline="0" noProof="0" dirty="0">
              <a:ln>
                <a:noFill/>
              </a:ln>
              <a:solidFill>
                <a:srgbClr val="969798"/>
              </a:solidFill>
              <a:effectLst/>
              <a:uLnTx/>
              <a:uFillTx/>
              <a:latin typeface="Century Gothic" panose="020B0502020202020204" pitchFamily="34" charset="0"/>
              <a:cs typeface="Times New Roman"/>
            </a:endParaRPr>
          </a:p>
        </p:txBody>
      </p:sp>
      <p:pic>
        <p:nvPicPr>
          <p:cNvPr id="2" name="Recorded Sound">
            <a:hlinkClick r:id="" action="ppaction://media"/>
            <a:extLst>
              <a:ext uri="{FF2B5EF4-FFF2-40B4-BE49-F238E27FC236}">
                <a16:creationId xmlns:a16="http://schemas.microsoft.com/office/drawing/2014/main" id="{07EA9022-FB78-0909-4DC7-B742AA5DF4C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1728391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5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EFD09-A4BE-8474-7AB5-A58AB87DD67E}"/>
            </a:ext>
          </a:extLst>
        </p:cNvPr>
        <p:cNvGrpSpPr/>
        <p:nvPr/>
      </p:nvGrpSpPr>
      <p:grpSpPr>
        <a:xfrm>
          <a:off x="0" y="0"/>
          <a:ext cx="0" cy="0"/>
          <a:chOff x="0" y="0"/>
          <a:chExt cx="0" cy="0"/>
        </a:xfrm>
      </p:grpSpPr>
      <p:pic>
        <p:nvPicPr>
          <p:cNvPr id="3" name="Picture 2" descr="St John and St Francis Church School">
            <a:extLst>
              <a:ext uri="{FF2B5EF4-FFF2-40B4-BE49-F238E27FC236}">
                <a16:creationId xmlns:a16="http://schemas.microsoft.com/office/drawing/2014/main" id="{EAEA33E3-8F51-B0E1-59CF-25C0820598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96525" y="121285"/>
            <a:ext cx="1657350" cy="16573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2C0C6CC-BDA8-16D1-FA6F-81F9F2DCA6E8}"/>
              </a:ext>
            </a:extLst>
          </p:cNvPr>
          <p:cNvSpPr txBox="1"/>
          <p:nvPr/>
        </p:nvSpPr>
        <p:spPr>
          <a:xfrm>
            <a:off x="1866900" y="1609725"/>
            <a:ext cx="7781925" cy="1077218"/>
          </a:xfrm>
          <a:prstGeom prst="rect">
            <a:avLst/>
          </a:prstGeom>
          <a:noFill/>
        </p:spPr>
        <p:txBody>
          <a:bodyPr wrap="square" rtlCol="0">
            <a:spAutoFit/>
          </a:bodyPr>
          <a:lstStyle/>
          <a:p>
            <a:endParaRPr lang="en-GB" sz="3200" dirty="0"/>
          </a:p>
          <a:p>
            <a:endParaRPr lang="en-GB" sz="3200" dirty="0"/>
          </a:p>
        </p:txBody>
      </p:sp>
      <p:pic>
        <p:nvPicPr>
          <p:cNvPr id="2" name="Recorded Sound">
            <a:hlinkClick r:id="" action="ppaction://media"/>
            <a:extLst>
              <a:ext uri="{FF2B5EF4-FFF2-40B4-BE49-F238E27FC236}">
                <a16:creationId xmlns:a16="http://schemas.microsoft.com/office/drawing/2014/main" id="{64AE37A9-88F9-F722-F8A4-BD154BC9675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1259013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80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97CCAFE3-A8FE-4B0A-A8D4-B97A9A9AD827}"/>
              </a:ext>
            </a:extLst>
          </p:cNvPr>
          <p:cNvSpPr/>
          <p:nvPr/>
        </p:nvSpPr>
        <p:spPr>
          <a:xfrm rot="10800000">
            <a:off x="5412000" y="2745000"/>
            <a:ext cx="1368000" cy="1368000"/>
          </a:xfrm>
          <a:prstGeom prst="ellips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87B53F64-F533-472B-B9CF-853BC668374A}"/>
              </a:ext>
            </a:extLst>
          </p:cNvPr>
          <p:cNvSpPr/>
          <p:nvPr/>
        </p:nvSpPr>
        <p:spPr>
          <a:xfrm>
            <a:off x="8909486" y="6508800"/>
            <a:ext cx="3225563" cy="276999"/>
          </a:xfrm>
          <a:prstGeom prst="rect">
            <a:avLst/>
          </a:prstGeom>
        </p:spPr>
        <p:txBody>
          <a:bodyPr wrap="none" lIns="91440" tIns="45720" rIns="91440" bIns="45720" anchor="t">
            <a:spAutoFit/>
          </a:bodyPr>
          <a:lstStyle/>
          <a:p>
            <a:pPr algn="r">
              <a:defRPr/>
            </a:pPr>
            <a:r>
              <a:rPr lang="en-GB" sz="1200" i="1" dirty="0">
                <a:solidFill>
                  <a:srgbClr val="969798"/>
                </a:solidFill>
                <a:latin typeface="Century Gothic" panose="020B0502020202020204" pitchFamily="34" charset="0"/>
                <a:ea typeface="Calibri" panose="020F0502020204030204" pitchFamily="34" charset="0"/>
                <a:cs typeface="Times New Roman"/>
              </a:rPr>
              <a:t>Mastering Number 2021/22 ncetm.org.uk</a:t>
            </a:r>
            <a:endParaRPr kumimoji="0" lang="en-GB" sz="1200" b="0" i="1" u="none" strike="noStrike" kern="1200" cap="none" spc="0" normalizeH="0" baseline="0" noProof="0" dirty="0">
              <a:ln>
                <a:noFill/>
              </a:ln>
              <a:solidFill>
                <a:srgbClr val="969798"/>
              </a:solidFill>
              <a:effectLst/>
              <a:uLnTx/>
              <a:uFillTx/>
              <a:latin typeface="Century Gothic" panose="020B0502020202020204" pitchFamily="34" charset="0"/>
              <a:cs typeface="Times New Roman"/>
            </a:endParaRPr>
          </a:p>
        </p:txBody>
      </p:sp>
      <p:pic>
        <p:nvPicPr>
          <p:cNvPr id="2" name="Recorded Sound">
            <a:hlinkClick r:id="" action="ppaction://media"/>
            <a:extLst>
              <a:ext uri="{FF2B5EF4-FFF2-40B4-BE49-F238E27FC236}">
                <a16:creationId xmlns:a16="http://schemas.microsoft.com/office/drawing/2014/main" id="{DB5B4603-FC6B-4133-13EF-76A1E111B8D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20800" y="2165627"/>
            <a:ext cx="406400" cy="406400"/>
          </a:xfrm>
          <a:prstGeom prst="rect">
            <a:avLst/>
          </a:prstGeom>
        </p:spPr>
      </p:pic>
    </p:spTree>
    <p:extLst>
      <p:ext uri="{BB962C8B-B14F-4D97-AF65-F5344CB8AC3E}">
        <p14:creationId xmlns:p14="http://schemas.microsoft.com/office/powerpoint/2010/main" val="1527392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47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BC109-2689-AC47-8F1B-DBF8D2A910D5}"/>
            </a:ext>
          </a:extLst>
        </p:cNvPr>
        <p:cNvGrpSpPr/>
        <p:nvPr/>
      </p:nvGrpSpPr>
      <p:grpSpPr>
        <a:xfrm>
          <a:off x="0" y="0"/>
          <a:ext cx="0" cy="0"/>
          <a:chOff x="0" y="0"/>
          <a:chExt cx="0" cy="0"/>
        </a:xfrm>
      </p:grpSpPr>
      <p:pic>
        <p:nvPicPr>
          <p:cNvPr id="3" name="Picture 2" descr="St John and St Francis Church School">
            <a:extLst>
              <a:ext uri="{FF2B5EF4-FFF2-40B4-BE49-F238E27FC236}">
                <a16:creationId xmlns:a16="http://schemas.microsoft.com/office/drawing/2014/main" id="{449B370F-76A6-5B49-23B6-0919818E35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96525" y="121285"/>
            <a:ext cx="1657350" cy="16573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64D3BD1-392C-7FEA-AC8C-BBA2800FA9FE}"/>
              </a:ext>
            </a:extLst>
          </p:cNvPr>
          <p:cNvSpPr txBox="1"/>
          <p:nvPr/>
        </p:nvSpPr>
        <p:spPr>
          <a:xfrm>
            <a:off x="1866900" y="1609725"/>
            <a:ext cx="7781925" cy="1077218"/>
          </a:xfrm>
          <a:prstGeom prst="rect">
            <a:avLst/>
          </a:prstGeom>
          <a:noFill/>
        </p:spPr>
        <p:txBody>
          <a:bodyPr wrap="square" rtlCol="0">
            <a:spAutoFit/>
          </a:bodyPr>
          <a:lstStyle/>
          <a:p>
            <a:endParaRPr lang="en-GB" sz="3200" dirty="0"/>
          </a:p>
          <a:p>
            <a:endParaRPr lang="en-GB" sz="3200" dirty="0"/>
          </a:p>
        </p:txBody>
      </p:sp>
    </p:spTree>
    <p:extLst>
      <p:ext uri="{BB962C8B-B14F-4D97-AF65-F5344CB8AC3E}">
        <p14:creationId xmlns:p14="http://schemas.microsoft.com/office/powerpoint/2010/main" val="3180640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97CCAFE3-A8FE-4B0A-A8D4-B97A9A9AD827}"/>
              </a:ext>
            </a:extLst>
          </p:cNvPr>
          <p:cNvSpPr/>
          <p:nvPr/>
        </p:nvSpPr>
        <p:spPr>
          <a:xfrm rot="10800000">
            <a:off x="6082144" y="3462203"/>
            <a:ext cx="1368000" cy="1368000"/>
          </a:xfrm>
          <a:prstGeom prst="ellips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sp>
        <p:nvSpPr>
          <p:cNvPr id="5" name="Oval 4">
            <a:extLst>
              <a:ext uri="{FF2B5EF4-FFF2-40B4-BE49-F238E27FC236}">
                <a16:creationId xmlns:a16="http://schemas.microsoft.com/office/drawing/2014/main" id="{B76507EB-9BEE-43DC-A78E-87D5473B7E85}"/>
              </a:ext>
            </a:extLst>
          </p:cNvPr>
          <p:cNvSpPr/>
          <p:nvPr/>
        </p:nvSpPr>
        <p:spPr>
          <a:xfrm rot="10800000">
            <a:off x="4728000" y="2094203"/>
            <a:ext cx="1368000" cy="1368000"/>
          </a:xfrm>
          <a:prstGeom prst="ellips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87B53F64-F533-472B-B9CF-853BC668374A}"/>
              </a:ext>
            </a:extLst>
          </p:cNvPr>
          <p:cNvSpPr/>
          <p:nvPr/>
        </p:nvSpPr>
        <p:spPr>
          <a:xfrm>
            <a:off x="8909486" y="6508800"/>
            <a:ext cx="3225563" cy="276999"/>
          </a:xfrm>
          <a:prstGeom prst="rect">
            <a:avLst/>
          </a:prstGeom>
        </p:spPr>
        <p:txBody>
          <a:bodyPr wrap="none" lIns="91440" tIns="45720" rIns="91440" bIns="45720" anchor="t">
            <a:spAutoFit/>
          </a:bodyPr>
          <a:lstStyle/>
          <a:p>
            <a:pPr algn="r">
              <a:defRPr/>
            </a:pPr>
            <a:r>
              <a:rPr lang="en-GB" sz="1200" i="1" dirty="0">
                <a:solidFill>
                  <a:srgbClr val="969798"/>
                </a:solidFill>
                <a:latin typeface="Century Gothic" panose="020B0502020202020204" pitchFamily="34" charset="0"/>
                <a:ea typeface="Calibri" panose="020F0502020204030204" pitchFamily="34" charset="0"/>
                <a:cs typeface="Times New Roman"/>
              </a:rPr>
              <a:t>Mastering Number 2021/22 ncetm.org.uk</a:t>
            </a:r>
            <a:endParaRPr kumimoji="0" lang="en-GB" sz="1200" b="0" i="1" u="none" strike="noStrike" kern="1200" cap="none" spc="0" normalizeH="0" baseline="0" noProof="0" dirty="0">
              <a:ln>
                <a:noFill/>
              </a:ln>
              <a:solidFill>
                <a:srgbClr val="969798"/>
              </a:solidFill>
              <a:effectLst/>
              <a:uLnTx/>
              <a:uFillTx/>
              <a:latin typeface="Century Gothic" panose="020B0502020202020204" pitchFamily="34" charset="0"/>
              <a:cs typeface="Times New Roman"/>
            </a:endParaRPr>
          </a:p>
        </p:txBody>
      </p:sp>
    </p:spTree>
    <p:extLst>
      <p:ext uri="{BB962C8B-B14F-4D97-AF65-F5344CB8AC3E}">
        <p14:creationId xmlns:p14="http://schemas.microsoft.com/office/powerpoint/2010/main" val="35590690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8BEC8E-C551-4E1D-8612-738CE5FDCFEE}"/>
              </a:ext>
            </a:extLst>
          </p:cNvPr>
          <p:cNvPicPr>
            <a:picLocks noChangeAspect="1"/>
          </p:cNvPicPr>
          <p:nvPr/>
        </p:nvPicPr>
        <p:blipFill>
          <a:blip r:embed="rId5"/>
          <a:stretch>
            <a:fillRect/>
          </a:stretch>
        </p:blipFill>
        <p:spPr>
          <a:xfrm>
            <a:off x="-117829" y="0"/>
            <a:ext cx="12705149" cy="6857999"/>
          </a:xfrm>
          <a:prstGeom prst="rect">
            <a:avLst/>
          </a:prstGeom>
        </p:spPr>
      </p:pic>
      <p:sp>
        <p:nvSpPr>
          <p:cNvPr id="5" name="Speech Bubble: Rectangle with Corners Rounded 4">
            <a:extLst>
              <a:ext uri="{FF2B5EF4-FFF2-40B4-BE49-F238E27FC236}">
                <a16:creationId xmlns:a16="http://schemas.microsoft.com/office/drawing/2014/main" id="{FA5B4D1E-C0A0-4EAE-9928-051C87E77A99}"/>
              </a:ext>
            </a:extLst>
          </p:cNvPr>
          <p:cNvSpPr/>
          <p:nvPr/>
        </p:nvSpPr>
        <p:spPr>
          <a:xfrm>
            <a:off x="8024261" y="564149"/>
            <a:ext cx="3274205" cy="1404349"/>
          </a:xfrm>
          <a:prstGeom prst="wedgeRoundRectCallout">
            <a:avLst>
              <a:gd name="adj1" fmla="val -58255"/>
              <a:gd name="adj2" fmla="val 161662"/>
              <a:gd name="adj3" fmla="val 16667"/>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a:ln>
                  <a:noFill/>
                </a:ln>
                <a:solidFill>
                  <a:prstClr val="white"/>
                </a:solidFill>
                <a:effectLst/>
                <a:uLnTx/>
                <a:uFillTx/>
                <a:latin typeface="Century Gothic" panose="020B0502020202020204" pitchFamily="34" charset="0"/>
                <a:ea typeface="+mn-ea"/>
                <a:cs typeface="+mn-cs"/>
              </a:rPr>
              <a:t>What can you see in the picture that there are </a:t>
            </a:r>
            <a:r>
              <a:rPr kumimoji="0" lang="en-GB" sz="2400" b="1" i="0" u="none" strike="noStrike" kern="0" cap="none" spc="0" normalizeH="0" baseline="0" noProof="0" dirty="0">
                <a:ln>
                  <a:noFill/>
                </a:ln>
                <a:solidFill>
                  <a:prstClr val="white"/>
                </a:solidFill>
                <a:effectLst/>
                <a:uLnTx/>
                <a:uFillTx/>
                <a:latin typeface="Century Gothic" panose="020B0502020202020204" pitchFamily="34" charset="0"/>
                <a:ea typeface="+mn-ea"/>
                <a:cs typeface="+mn-cs"/>
              </a:rPr>
              <a:t>2 </a:t>
            </a:r>
            <a:r>
              <a:rPr kumimoji="0" lang="en-GB" sz="2400" b="0" i="0" u="none" strike="noStrike" kern="0" cap="none" spc="0" normalizeH="0" baseline="0" noProof="0" dirty="0">
                <a:ln>
                  <a:noFill/>
                </a:ln>
                <a:solidFill>
                  <a:prstClr val="white"/>
                </a:solidFill>
                <a:effectLst/>
                <a:uLnTx/>
                <a:uFillTx/>
                <a:latin typeface="Century Gothic" panose="020B0502020202020204" pitchFamily="34" charset="0"/>
                <a:ea typeface="+mn-ea"/>
                <a:cs typeface="+mn-cs"/>
              </a:rPr>
              <a:t>of?</a:t>
            </a:r>
          </a:p>
        </p:txBody>
      </p:sp>
      <p:sp>
        <p:nvSpPr>
          <p:cNvPr id="4" name="Rectangle 3">
            <a:extLst>
              <a:ext uri="{FF2B5EF4-FFF2-40B4-BE49-F238E27FC236}">
                <a16:creationId xmlns:a16="http://schemas.microsoft.com/office/drawing/2014/main" id="{87B53F64-F533-472B-B9CF-853BC668374A}"/>
              </a:ext>
            </a:extLst>
          </p:cNvPr>
          <p:cNvSpPr/>
          <p:nvPr/>
        </p:nvSpPr>
        <p:spPr>
          <a:xfrm>
            <a:off x="8909486" y="6508800"/>
            <a:ext cx="3225563" cy="276999"/>
          </a:xfrm>
          <a:prstGeom prst="rect">
            <a:avLst/>
          </a:prstGeom>
        </p:spPr>
        <p:txBody>
          <a:bodyPr wrap="none" lIns="91440" tIns="45720" rIns="91440" bIns="45720" anchor="t">
            <a:spAutoFit/>
          </a:bodyPr>
          <a:lstStyle/>
          <a:p>
            <a:pPr algn="r">
              <a:defRPr/>
            </a:pPr>
            <a:r>
              <a:rPr lang="en-GB" sz="1200" i="1" dirty="0">
                <a:solidFill>
                  <a:srgbClr val="969798"/>
                </a:solidFill>
                <a:latin typeface="Century Gothic" panose="020B0502020202020204" pitchFamily="34" charset="0"/>
                <a:ea typeface="Calibri" panose="020F0502020204030204" pitchFamily="34" charset="0"/>
                <a:cs typeface="Times New Roman"/>
              </a:rPr>
              <a:t>Mastering Number 2021/22 ncetm.org.uk</a:t>
            </a:r>
            <a:endParaRPr kumimoji="0" lang="en-GB" sz="1200" b="0" i="1" u="none" strike="noStrike" kern="1200" cap="none" spc="0" normalizeH="0" baseline="0" noProof="0" dirty="0">
              <a:ln>
                <a:noFill/>
              </a:ln>
              <a:solidFill>
                <a:srgbClr val="969798"/>
              </a:solidFill>
              <a:effectLst/>
              <a:uLnTx/>
              <a:uFillTx/>
              <a:latin typeface="Century Gothic" panose="020B0502020202020204" pitchFamily="34" charset="0"/>
              <a:cs typeface="Times New Roman"/>
            </a:endParaRPr>
          </a:p>
        </p:txBody>
      </p:sp>
      <p:pic>
        <p:nvPicPr>
          <p:cNvPr id="2" name="Recorded Sound">
            <a:hlinkClick r:id="" action="ppaction://media"/>
            <a:extLst>
              <a:ext uri="{FF2B5EF4-FFF2-40B4-BE49-F238E27FC236}">
                <a16:creationId xmlns:a16="http://schemas.microsoft.com/office/drawing/2014/main" id="{79D6631F-78B8-5B25-8CF5-BA44886EF07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90334" y="668131"/>
            <a:ext cx="406400" cy="406400"/>
          </a:xfrm>
          <a:prstGeom prst="rect">
            <a:avLst/>
          </a:prstGeom>
        </p:spPr>
      </p:pic>
    </p:spTree>
    <p:extLst>
      <p:ext uri="{BB962C8B-B14F-4D97-AF65-F5344CB8AC3E}">
        <p14:creationId xmlns:p14="http://schemas.microsoft.com/office/powerpoint/2010/main" val="640039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66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17877C7-B246-F0DB-56C3-03A613B66284}"/>
              </a:ext>
            </a:extLst>
          </p:cNvPr>
          <p:cNvPicPr>
            <a:picLocks noChangeAspect="1"/>
          </p:cNvPicPr>
          <p:nvPr/>
        </p:nvPicPr>
        <p:blipFill>
          <a:blip r:embed="rId5"/>
          <a:stretch>
            <a:fillRect/>
          </a:stretch>
        </p:blipFill>
        <p:spPr>
          <a:xfrm>
            <a:off x="3159760" y="1872699"/>
            <a:ext cx="5690818" cy="4507781"/>
          </a:xfrm>
          <a:prstGeom prst="rect">
            <a:avLst/>
          </a:prstGeom>
        </p:spPr>
      </p:pic>
      <p:sp>
        <p:nvSpPr>
          <p:cNvPr id="4" name="TextBox 3">
            <a:extLst>
              <a:ext uri="{FF2B5EF4-FFF2-40B4-BE49-F238E27FC236}">
                <a16:creationId xmlns:a16="http://schemas.microsoft.com/office/drawing/2014/main" id="{289397DA-D1FF-78BE-F347-C7A1DFDF8D23}"/>
              </a:ext>
            </a:extLst>
          </p:cNvPr>
          <p:cNvSpPr txBox="1"/>
          <p:nvPr/>
        </p:nvSpPr>
        <p:spPr>
          <a:xfrm>
            <a:off x="2722880" y="508000"/>
            <a:ext cx="6868160" cy="707886"/>
          </a:xfrm>
          <a:prstGeom prst="rect">
            <a:avLst/>
          </a:prstGeom>
          <a:noFill/>
        </p:spPr>
        <p:txBody>
          <a:bodyPr wrap="square" rtlCol="0">
            <a:spAutoFit/>
          </a:bodyPr>
          <a:lstStyle/>
          <a:p>
            <a:r>
              <a:rPr lang="en-GB" sz="4000" dirty="0">
                <a:latin typeface="Comic Sans MS" panose="030F0702030302020204" pitchFamily="66" charset="0"/>
              </a:rPr>
              <a:t>Five frames and Ten frames</a:t>
            </a:r>
          </a:p>
        </p:txBody>
      </p:sp>
      <p:pic>
        <p:nvPicPr>
          <p:cNvPr id="5" name="Picture 4" descr="St John and St Francis Church School">
            <a:extLst>
              <a:ext uri="{FF2B5EF4-FFF2-40B4-BE49-F238E27FC236}">
                <a16:creationId xmlns:a16="http://schemas.microsoft.com/office/drawing/2014/main" id="{5F449BBF-8101-1944-FA65-E7450FE380A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96525" y="121285"/>
            <a:ext cx="1657350" cy="1657350"/>
          </a:xfrm>
          <a:prstGeom prst="rect">
            <a:avLst/>
          </a:prstGeom>
          <a:noFill/>
          <a:extLst>
            <a:ext uri="{909E8E84-426E-40DD-AFC4-6F175D3DCCD1}">
              <a14:hiddenFill xmlns:a14="http://schemas.microsoft.com/office/drawing/2010/main">
                <a:solidFill>
                  <a:srgbClr val="FFFFFF"/>
                </a:solidFill>
              </a14:hiddenFill>
            </a:ext>
          </a:extLst>
        </p:spPr>
      </p:pic>
      <p:pic>
        <p:nvPicPr>
          <p:cNvPr id="2" name="Recorded Sound">
            <a:hlinkClick r:id="" action="ppaction://media"/>
            <a:extLst>
              <a:ext uri="{FF2B5EF4-FFF2-40B4-BE49-F238E27FC236}">
                <a16:creationId xmlns:a16="http://schemas.microsoft.com/office/drawing/2014/main" id="{2855746A-651C-771D-D3BF-CC552B6EB05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6974" y="1199321"/>
            <a:ext cx="406400" cy="406400"/>
          </a:xfrm>
          <a:prstGeom prst="rect">
            <a:avLst/>
          </a:prstGeom>
        </p:spPr>
      </p:pic>
    </p:spTree>
    <p:extLst>
      <p:ext uri="{BB962C8B-B14F-4D97-AF65-F5344CB8AC3E}">
        <p14:creationId xmlns:p14="http://schemas.microsoft.com/office/powerpoint/2010/main" val="3232797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35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911A3-E27F-79FE-9286-3EEB52D1CA5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77944A8-010F-7EFA-3F78-FC153CBAB8AD}"/>
              </a:ext>
            </a:extLst>
          </p:cNvPr>
          <p:cNvSpPr txBox="1"/>
          <p:nvPr/>
        </p:nvSpPr>
        <p:spPr>
          <a:xfrm>
            <a:off x="2722880" y="508000"/>
            <a:ext cx="6868160" cy="707886"/>
          </a:xfrm>
          <a:prstGeom prst="rect">
            <a:avLst/>
          </a:prstGeom>
          <a:noFill/>
        </p:spPr>
        <p:txBody>
          <a:bodyPr wrap="square" rtlCol="0">
            <a:spAutoFit/>
          </a:bodyPr>
          <a:lstStyle/>
          <a:p>
            <a:r>
              <a:rPr lang="en-GB" sz="4000" dirty="0">
                <a:latin typeface="Comic Sans MS" panose="030F0702030302020204" pitchFamily="66" charset="0"/>
              </a:rPr>
              <a:t>Hungarian Tens frame</a:t>
            </a:r>
          </a:p>
        </p:txBody>
      </p:sp>
      <p:pic>
        <p:nvPicPr>
          <p:cNvPr id="5" name="Picture 4" descr="St John and St Francis Church School">
            <a:extLst>
              <a:ext uri="{FF2B5EF4-FFF2-40B4-BE49-F238E27FC236}">
                <a16:creationId xmlns:a16="http://schemas.microsoft.com/office/drawing/2014/main" id="{BA65FE51-EABB-D726-6206-80B634206B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96525" y="121285"/>
            <a:ext cx="1657350" cy="16573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704C492-FF47-94AD-DD9C-BA9BEA8932E3}"/>
              </a:ext>
            </a:extLst>
          </p:cNvPr>
          <p:cNvPicPr>
            <a:picLocks noChangeAspect="1"/>
          </p:cNvPicPr>
          <p:nvPr/>
        </p:nvPicPr>
        <p:blipFill>
          <a:blip r:embed="rId6"/>
          <a:stretch>
            <a:fillRect/>
          </a:stretch>
        </p:blipFill>
        <p:spPr>
          <a:xfrm>
            <a:off x="6535059" y="3853543"/>
            <a:ext cx="5181252" cy="2253342"/>
          </a:xfrm>
          <a:prstGeom prst="rect">
            <a:avLst/>
          </a:prstGeom>
        </p:spPr>
      </p:pic>
      <p:pic>
        <p:nvPicPr>
          <p:cNvPr id="10" name="Picture 9">
            <a:extLst>
              <a:ext uri="{FF2B5EF4-FFF2-40B4-BE49-F238E27FC236}">
                <a16:creationId xmlns:a16="http://schemas.microsoft.com/office/drawing/2014/main" id="{E8864220-1B65-C066-DB08-E17F5E1A884F}"/>
              </a:ext>
            </a:extLst>
          </p:cNvPr>
          <p:cNvPicPr>
            <a:picLocks noChangeAspect="1"/>
          </p:cNvPicPr>
          <p:nvPr/>
        </p:nvPicPr>
        <p:blipFill>
          <a:blip r:embed="rId7"/>
          <a:stretch>
            <a:fillRect/>
          </a:stretch>
        </p:blipFill>
        <p:spPr>
          <a:xfrm>
            <a:off x="709612" y="1515155"/>
            <a:ext cx="5658531" cy="3234992"/>
          </a:xfrm>
          <a:prstGeom prst="rect">
            <a:avLst/>
          </a:prstGeom>
        </p:spPr>
      </p:pic>
      <p:pic>
        <p:nvPicPr>
          <p:cNvPr id="2" name="Recorded Sound">
            <a:hlinkClick r:id="" action="ppaction://media"/>
            <a:extLst>
              <a:ext uri="{FF2B5EF4-FFF2-40B4-BE49-F238E27FC236}">
                <a16:creationId xmlns:a16="http://schemas.microsoft.com/office/drawing/2014/main" id="{F014F482-EFD0-AFB8-4673-A36C9E2E9E70}"/>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09612" y="455543"/>
            <a:ext cx="406400" cy="406400"/>
          </a:xfrm>
          <a:prstGeom prst="rect">
            <a:avLst/>
          </a:prstGeom>
        </p:spPr>
      </p:pic>
    </p:spTree>
    <p:extLst>
      <p:ext uri="{BB962C8B-B14F-4D97-AF65-F5344CB8AC3E}">
        <p14:creationId xmlns:p14="http://schemas.microsoft.com/office/powerpoint/2010/main" val="3249468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61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t John and St Francis Church School">
            <a:extLst>
              <a:ext uri="{FF2B5EF4-FFF2-40B4-BE49-F238E27FC236}">
                <a16:creationId xmlns:a16="http://schemas.microsoft.com/office/drawing/2014/main" id="{13EBEDCD-17DA-7AF6-A47B-575534A9EA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96525" y="121285"/>
            <a:ext cx="1657350" cy="16573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340AB09-75E8-217A-53D1-12B90ED0B421}"/>
              </a:ext>
            </a:extLst>
          </p:cNvPr>
          <p:cNvPicPr>
            <a:picLocks noChangeAspect="1"/>
          </p:cNvPicPr>
          <p:nvPr/>
        </p:nvPicPr>
        <p:blipFill>
          <a:blip r:embed="rId6"/>
          <a:stretch>
            <a:fillRect/>
          </a:stretch>
        </p:blipFill>
        <p:spPr>
          <a:xfrm>
            <a:off x="603659" y="1599158"/>
            <a:ext cx="9803582" cy="4734967"/>
          </a:xfrm>
          <a:prstGeom prst="rect">
            <a:avLst/>
          </a:prstGeom>
        </p:spPr>
      </p:pic>
      <p:pic>
        <p:nvPicPr>
          <p:cNvPr id="2" name="Recorded Sound">
            <a:hlinkClick r:id="" action="ppaction://media"/>
            <a:extLst>
              <a:ext uri="{FF2B5EF4-FFF2-40B4-BE49-F238E27FC236}">
                <a16:creationId xmlns:a16="http://schemas.microsoft.com/office/drawing/2014/main" id="{A247DC9A-429F-A142-E9EC-342A9BC196E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55757" y="906890"/>
            <a:ext cx="406400" cy="406400"/>
          </a:xfrm>
          <a:prstGeom prst="rect">
            <a:avLst/>
          </a:prstGeom>
        </p:spPr>
      </p:pic>
    </p:spTree>
    <p:extLst>
      <p:ext uri="{BB962C8B-B14F-4D97-AF65-F5344CB8AC3E}">
        <p14:creationId xmlns:p14="http://schemas.microsoft.com/office/powerpoint/2010/main" val="2251391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55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AfterglowVTI">
  <a:themeElements>
    <a:clrScheme name="AnalogousFromRegularSeedRightStep">
      <a:dk1>
        <a:srgbClr val="000000"/>
      </a:dk1>
      <a:lt1>
        <a:srgbClr val="FFFFFF"/>
      </a:lt1>
      <a:dk2>
        <a:srgbClr val="1C2732"/>
      </a:dk2>
      <a:lt2>
        <a:srgbClr val="F3F0F1"/>
      </a:lt2>
      <a:accent1>
        <a:srgbClr val="21B782"/>
      </a:accent1>
      <a:accent2>
        <a:srgbClr val="14B1BC"/>
      </a:accent2>
      <a:accent3>
        <a:srgbClr val="298CE7"/>
      </a:accent3>
      <a:accent4>
        <a:srgbClr val="2E40D9"/>
      </a:accent4>
      <a:accent5>
        <a:srgbClr val="6529E7"/>
      </a:accent5>
      <a:accent6>
        <a:srgbClr val="A217D5"/>
      </a:accent6>
      <a:hlink>
        <a:srgbClr val="BF3F6C"/>
      </a:hlink>
      <a:folHlink>
        <a:srgbClr val="7F7F7F"/>
      </a:folHlink>
    </a:clrScheme>
    <a:fontScheme name="Trade Gothic">
      <a:majorFont>
        <a:latin typeface="Trade Gothic Next Cond"/>
        <a:ea typeface=""/>
        <a:cs typeface=""/>
      </a:majorFont>
      <a:minorFont>
        <a:latin typeface="Trade Gothic Nex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fterglowVTI" id="{804DBEB7-1920-4C72-A0CB-091339F1875F}" vid="{D4C59F5A-9ECA-4C96-BDFD-0606A75324E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17D171B56074344A2284E8B3949134A" ma:contentTypeVersion="21" ma:contentTypeDescription="Create a new document." ma:contentTypeScope="" ma:versionID="84f6e1d0e19d7c08fbb49e0bddc725ed">
  <xsd:schema xmlns:xsd="http://www.w3.org/2001/XMLSchema" xmlns:xs="http://www.w3.org/2001/XMLSchema" xmlns:p="http://schemas.microsoft.com/office/2006/metadata/properties" xmlns:ns2="b44cd482-2b86-446b-8eb4-a2ce46a8b066" xmlns:ns3="56784698-4acb-4aee-acab-7138b202cf97" targetNamespace="http://schemas.microsoft.com/office/2006/metadata/properties" ma:root="true" ma:fieldsID="1f0ba27dacf49dd43211432e05f244be" ns2:_="" ns3:_="">
    <xsd:import namespace="b44cd482-2b86-446b-8eb4-a2ce46a8b066"/>
    <xsd:import namespace="56784698-4acb-4aee-acab-7138b202cf9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Notes" minOccurs="0"/>
                <xsd:element ref="ns2:MediaServiceObjectDetectorVersions" minOccurs="0"/>
                <xsd:element ref="ns2:MediaServiceSearchProperties" minOccurs="0"/>
                <xsd:element ref="ns2:Use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4cd482-2b86-446b-8eb4-a2ce46a8b0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a31c3ba-2498-4fed-8534-331eeeb00059" ma:termSetId="09814cd3-568e-fe90-9814-8d621ff8fb84" ma:anchorId="fba54fb3-c3e1-fe81-a776-ca4b69148c4d" ma:open="true" ma:isKeyword="false">
      <xsd:complexType>
        <xsd:sequence>
          <xsd:element ref="pc:Terms" minOccurs="0" maxOccurs="1"/>
        </xsd:sequence>
      </xsd:complexType>
    </xsd:element>
    <xsd:element name="Notes" ma:index="24" nillable="true" ma:displayName="Notes" ma:format="Dropdown" ma:internalName="Notes">
      <xsd:simpleType>
        <xsd:restriction base="dms:Note">
          <xsd:maxLength value="255"/>
        </xsd:restriction>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User" ma:index="27" nillable="true" ma:displayName="User" ma:format="Dropdown" ma:list="UserInfo" ma:SharePointGroup="0" ma:internalName="Us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6784698-4acb-4aee-acab-7138b202cf9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cbaf0cf-acc1-4477-bc04-a027eb92e1e3}" ma:internalName="TaxCatchAll" ma:showField="CatchAllData" ma:web="56784698-4acb-4aee-acab-7138b202cf9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56784698-4acb-4aee-acab-7138b202cf97"/>
    <User xmlns="b44cd482-2b86-446b-8eb4-a2ce46a8b066">
      <UserInfo>
        <DisplayName/>
        <AccountId xsi:nil="true"/>
        <AccountType/>
      </UserInfo>
    </User>
    <Notes xmlns="b44cd482-2b86-446b-8eb4-a2ce46a8b066" xsi:nil="true"/>
    <lcf76f155ced4ddcb4097134ff3c332f xmlns="b44cd482-2b86-446b-8eb4-a2ce46a8b06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2D0C1F2-85AF-4D76-B39A-05D762FCD2A8}">
  <ds:schemaRefs>
    <ds:schemaRef ds:uri="http://schemas.microsoft.com/sharepoint/v3/contenttype/forms"/>
  </ds:schemaRefs>
</ds:datastoreItem>
</file>

<file path=customXml/itemProps2.xml><?xml version="1.0" encoding="utf-8"?>
<ds:datastoreItem xmlns:ds="http://schemas.openxmlformats.org/officeDocument/2006/customXml" ds:itemID="{0EDA256D-1984-4AF1-88B1-3A08BBA1ED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4cd482-2b86-446b-8eb4-a2ce46a8b066"/>
    <ds:schemaRef ds:uri="56784698-4acb-4aee-acab-7138b202cf9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F6AE97B-6175-4B10-9ABA-2EB1D62AF1DA}">
  <ds:schemaRefs>
    <ds:schemaRef ds:uri="http://schemas.microsoft.com/office/infopath/2007/PartnerControls"/>
    <ds:schemaRef ds:uri="http://schemas.openxmlformats.org/package/2006/metadata/core-properties"/>
    <ds:schemaRef ds:uri="http://purl.org/dc/dcmitype/"/>
    <ds:schemaRef ds:uri="http://purl.org/dc/elements/1.1/"/>
    <ds:schemaRef ds:uri="http://schemas.microsoft.com/office/2006/documentManagement/types"/>
    <ds:schemaRef ds:uri="http://purl.org/dc/terms/"/>
    <ds:schemaRef ds:uri="http://schemas.microsoft.com/office/2006/metadata/properties"/>
    <ds:schemaRef ds:uri="56784698-4acb-4aee-acab-7138b202cf97"/>
    <ds:schemaRef ds:uri="b44cd482-2b86-446b-8eb4-a2ce46a8b066"/>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211</TotalTime>
  <Words>2451</Words>
  <Application>Microsoft Office PowerPoint</Application>
  <PresentationFormat>Widescreen</PresentationFormat>
  <Paragraphs>133</Paragraphs>
  <Slides>20</Slides>
  <Notes>20</Notes>
  <HiddenSlides>0</HiddenSlides>
  <MMClips>19</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Aptos</vt:lpstr>
      <vt:lpstr>Arial</vt:lpstr>
      <vt:lpstr>Century Gothic</vt:lpstr>
      <vt:lpstr>Comic Sans MS</vt:lpstr>
      <vt:lpstr>Trade Gothic Next Cond</vt:lpstr>
      <vt:lpstr>Trade Gothic Next Light</vt:lpstr>
      <vt:lpstr>AfterglowVTI</vt:lpstr>
      <vt:lpstr>Maths workshop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Maths workshop</dc:title>
  <dc:creator>Rebekah Legg</dc:creator>
  <cp:lastModifiedBy>Rebekah Legg</cp:lastModifiedBy>
  <cp:revision>9</cp:revision>
  <dcterms:created xsi:type="dcterms:W3CDTF">2023-11-03T12:41:17Z</dcterms:created>
  <dcterms:modified xsi:type="dcterms:W3CDTF">2026-09-08T18:49:30Z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0x010100917D171B56074344A2284E8B3949134A</vt:lpwstr>
  </property>
</Properties>
</file>